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16" r:id="rId6"/>
    <p:sldId id="317" r:id="rId7"/>
    <p:sldId id="260" r:id="rId8"/>
    <p:sldId id="292" r:id="rId9"/>
    <p:sldId id="262" r:id="rId10"/>
    <p:sldId id="296" r:id="rId11"/>
    <p:sldId id="263" r:id="rId12"/>
    <p:sldId id="318" r:id="rId13"/>
    <p:sldId id="319" r:id="rId14"/>
    <p:sldId id="320" r:id="rId15"/>
    <p:sldId id="321" r:id="rId16"/>
    <p:sldId id="264" r:id="rId17"/>
    <p:sldId id="297" r:id="rId18"/>
    <p:sldId id="298" r:id="rId19"/>
    <p:sldId id="313" r:id="rId20"/>
    <p:sldId id="265" r:id="rId21"/>
    <p:sldId id="314" r:id="rId22"/>
    <p:sldId id="299" r:id="rId23"/>
    <p:sldId id="315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267" r:id="rId36"/>
    <p:sldId id="268" r:id="rId37"/>
    <p:sldId id="301" r:id="rId38"/>
    <p:sldId id="302" r:id="rId39"/>
    <p:sldId id="311" r:id="rId40"/>
    <p:sldId id="269" r:id="rId41"/>
    <p:sldId id="303" r:id="rId42"/>
    <p:sldId id="270" r:id="rId43"/>
    <p:sldId id="304" r:id="rId44"/>
    <p:sldId id="305" r:id="rId45"/>
    <p:sldId id="312" r:id="rId46"/>
    <p:sldId id="278" r:id="rId47"/>
    <p:sldId id="287" r:id="rId48"/>
    <p:sldId id="306" r:id="rId49"/>
    <p:sldId id="291" r:id="rId50"/>
    <p:sldId id="307" r:id="rId51"/>
    <p:sldId id="308" r:id="rId52"/>
    <p:sldId id="290" r:id="rId53"/>
    <p:sldId id="309" r:id="rId54"/>
    <p:sldId id="310" r:id="rId55"/>
    <p:sldId id="286" r:id="rId56"/>
    <p:sldId id="273" r:id="rId57"/>
    <p:sldId id="274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6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2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00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68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57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3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6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3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0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0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6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11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13</a:t>
            </a:r>
            <a:r>
              <a:rPr lang="zh-CN" altLang="en-US" dirty="0" smtClean="0"/>
              <a:t>章  </a:t>
            </a:r>
            <a:r>
              <a:rPr lang="zh-CN" altLang="en-US" dirty="0" smtClean="0"/>
              <a:t>网络</a:t>
            </a:r>
            <a:r>
              <a:rPr lang="zh-CN" altLang="en-US" dirty="0"/>
              <a:t>通信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05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工作任务</a:t>
            </a:r>
            <a:r>
              <a:rPr lang="zh-CN" altLang="en-US" dirty="0" smtClean="0"/>
              <a:t>的启动步骤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）构建</a:t>
            </a:r>
            <a:r>
              <a:rPr lang="zh-CN" altLang="en-US" dirty="0"/>
              <a:t>约束条件</a:t>
            </a:r>
          </a:p>
          <a:p>
            <a:pPr lvl="1"/>
            <a:r>
              <a:rPr lang="zh-CN" altLang="en-US" dirty="0"/>
              <a:t>使用约束工具</a:t>
            </a:r>
            <a:r>
              <a:rPr lang="en-US" altLang="zh-CN" dirty="0"/>
              <a:t>Constraints</a:t>
            </a:r>
            <a:r>
              <a:rPr lang="zh-CN" altLang="en-US" dirty="0"/>
              <a:t>说明在哪些情况下才能执行后台任务。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）构建</a:t>
            </a:r>
            <a:r>
              <a:rPr lang="zh-CN" altLang="en-US" dirty="0"/>
              <a:t>输入数据</a:t>
            </a:r>
          </a:p>
          <a:p>
            <a:pPr lvl="1"/>
            <a:r>
              <a:rPr lang="zh-CN" altLang="en-US" dirty="0"/>
              <a:t>使用数据工具</a:t>
            </a:r>
            <a:r>
              <a:rPr lang="en-US" altLang="zh-CN" dirty="0"/>
              <a:t>Data</a:t>
            </a:r>
            <a:r>
              <a:rPr lang="zh-CN" altLang="en-US" dirty="0"/>
              <a:t>把后台任务需要的输入参数封装到一个数据对象中。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）构建</a:t>
            </a:r>
            <a:r>
              <a:rPr lang="zh-CN" altLang="en-US" dirty="0"/>
              <a:t>工作请求</a:t>
            </a:r>
          </a:p>
          <a:p>
            <a:pPr lvl="1"/>
            <a:r>
              <a:rPr lang="zh-CN" altLang="en-US" dirty="0"/>
              <a:t>使用工作请求工具</a:t>
            </a:r>
            <a:r>
              <a:rPr lang="en-US" altLang="zh-CN" dirty="0" err="1" smtClean="0"/>
              <a:t>OneTimeWorkRequest</a:t>
            </a:r>
            <a:r>
              <a:rPr lang="zh-CN" altLang="en-US" dirty="0" smtClean="0"/>
              <a:t>封装请求内容。</a:t>
            </a:r>
            <a:endParaRPr lang="zh-CN" altLang="en-US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）执行</a:t>
            </a:r>
            <a:r>
              <a:rPr lang="zh-CN" altLang="en-US" dirty="0"/>
              <a:t>工作请求</a:t>
            </a:r>
          </a:p>
          <a:p>
            <a:pPr lvl="1"/>
            <a:r>
              <a:rPr lang="zh-CN" altLang="en-US" dirty="0"/>
              <a:t>把工作请求对象加入到管理器的执行队列，由管理器</a:t>
            </a:r>
            <a:r>
              <a:rPr lang="zh-CN" altLang="en-US" dirty="0" smtClean="0"/>
              <a:t>调度执行。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1803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13.2  </a:t>
            </a:r>
            <a:r>
              <a:rPr lang="en-US" altLang="zh-CN" dirty="0"/>
              <a:t>HTTP</a:t>
            </a:r>
            <a:r>
              <a:rPr lang="zh-CN" altLang="en-US" dirty="0"/>
              <a:t>访问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</a:t>
            </a:r>
            <a:r>
              <a:rPr lang="en-US" altLang="zh-CN" dirty="0" err="1"/>
              <a:t>okhttp</a:t>
            </a:r>
            <a:r>
              <a:rPr lang="zh-CN" altLang="zh-CN" dirty="0"/>
              <a:t>在</a:t>
            </a:r>
            <a:r>
              <a:rPr lang="en-US" altLang="zh-CN" dirty="0"/>
              <a:t>App</a:t>
            </a:r>
            <a:r>
              <a:rPr lang="zh-CN" altLang="zh-CN" dirty="0"/>
              <a:t>接口访问中的详细用法</a:t>
            </a:r>
            <a:r>
              <a:rPr lang="zh-CN" altLang="zh-CN" dirty="0" smtClean="0"/>
              <a:t>，</a:t>
            </a:r>
            <a:r>
              <a:rPr lang="zh-CN" altLang="zh-CN" dirty="0"/>
              <a:t>内容包括如何利用移动数据格式</a:t>
            </a:r>
            <a:r>
              <a:rPr lang="en-US" altLang="zh-CN" dirty="0"/>
              <a:t>JSON</a:t>
            </a:r>
            <a:r>
              <a:rPr lang="zh-CN" altLang="zh-CN" dirty="0"/>
              <a:t>封装结构信息，以及如何从</a:t>
            </a:r>
            <a:r>
              <a:rPr lang="en-US" altLang="zh-CN" dirty="0"/>
              <a:t>JSON</a:t>
            </a:r>
            <a:r>
              <a:rPr lang="zh-CN" altLang="zh-CN" dirty="0"/>
              <a:t>串解析获得结构对象；通过</a:t>
            </a:r>
            <a:r>
              <a:rPr lang="en-US" altLang="zh-CN" dirty="0" err="1"/>
              <a:t>okhttp</a:t>
            </a:r>
            <a:r>
              <a:rPr lang="zh-CN" altLang="zh-CN" dirty="0"/>
              <a:t>调用</a:t>
            </a:r>
            <a:r>
              <a:rPr lang="en-US" altLang="zh-CN" dirty="0"/>
              <a:t>HTTP</a:t>
            </a:r>
            <a:r>
              <a:rPr lang="zh-CN" altLang="zh-CN" dirty="0"/>
              <a:t>接口的三种方式（</a:t>
            </a:r>
            <a:r>
              <a:rPr lang="en-US" altLang="zh-CN" dirty="0"/>
              <a:t>GET</a:t>
            </a:r>
            <a:r>
              <a:rPr lang="zh-CN" altLang="zh-CN" dirty="0"/>
              <a:t>方式、表单格式的</a:t>
            </a:r>
            <a:r>
              <a:rPr lang="en-US" altLang="zh-CN" dirty="0"/>
              <a:t>POST</a:t>
            </a:r>
            <a:r>
              <a:rPr lang="zh-CN" altLang="zh-CN" dirty="0"/>
              <a:t>请求、</a:t>
            </a:r>
            <a:r>
              <a:rPr lang="en-US" altLang="zh-CN" dirty="0"/>
              <a:t>JSON</a:t>
            </a:r>
            <a:r>
              <a:rPr lang="zh-CN" altLang="zh-CN" dirty="0"/>
              <a:t>格式的</a:t>
            </a:r>
            <a:r>
              <a:rPr lang="en-US" altLang="zh-CN" dirty="0"/>
              <a:t>POST</a:t>
            </a:r>
            <a:r>
              <a:rPr lang="zh-CN" altLang="zh-CN" dirty="0"/>
              <a:t>请求）；如何使用</a:t>
            </a:r>
            <a:r>
              <a:rPr lang="en-US" altLang="zh-CN" dirty="0" err="1"/>
              <a:t>okhttp</a:t>
            </a:r>
            <a:r>
              <a:rPr lang="zh-CN" altLang="zh-CN" dirty="0"/>
              <a:t>下载网络文件，以及如何将本地文件上传到服务器。</a:t>
            </a:r>
          </a:p>
          <a:p>
            <a:r>
              <a:rPr lang="en-US" altLang="zh-CN" dirty="0"/>
              <a:t>13.2.1  </a:t>
            </a:r>
            <a:r>
              <a:rPr lang="zh-CN" altLang="zh-CN" dirty="0"/>
              <a:t>移动数据格式</a:t>
            </a:r>
            <a:r>
              <a:rPr lang="en-US" altLang="zh-CN" dirty="0"/>
              <a:t>JSON</a:t>
            </a:r>
            <a:endParaRPr lang="zh-CN" altLang="zh-CN" dirty="0"/>
          </a:p>
          <a:p>
            <a:r>
              <a:rPr lang="en-US" altLang="zh-CN" dirty="0" smtClean="0"/>
              <a:t>13.2.2  </a:t>
            </a:r>
            <a:r>
              <a:rPr lang="zh-CN" altLang="en-US" dirty="0"/>
              <a:t>通过</a:t>
            </a:r>
            <a:r>
              <a:rPr lang="en-US" altLang="zh-CN" dirty="0" err="1"/>
              <a:t>okhttp</a:t>
            </a:r>
            <a:r>
              <a:rPr lang="zh-CN" altLang="en-US" dirty="0"/>
              <a:t>调用</a:t>
            </a:r>
            <a:r>
              <a:rPr lang="en-US" altLang="zh-CN" dirty="0"/>
              <a:t>HTTP</a:t>
            </a:r>
            <a:r>
              <a:rPr lang="zh-CN" altLang="en-US" dirty="0"/>
              <a:t>接口</a:t>
            </a:r>
          </a:p>
          <a:p>
            <a:r>
              <a:rPr lang="en-US" altLang="zh-CN" dirty="0" smtClean="0"/>
              <a:t>13.2.3  </a:t>
            </a:r>
            <a:r>
              <a:rPr lang="zh-CN" altLang="en-US" dirty="0"/>
              <a:t>使用</a:t>
            </a:r>
            <a:r>
              <a:rPr lang="en-US" altLang="zh-CN" dirty="0" err="1"/>
              <a:t>okhttp</a:t>
            </a:r>
            <a:r>
              <a:rPr lang="zh-CN" altLang="en-US" dirty="0"/>
              <a:t>下载和上传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38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13.2.1  </a:t>
            </a:r>
            <a:r>
              <a:rPr lang="zh-CN" altLang="en-US" dirty="0"/>
              <a:t>移动数据格式</a:t>
            </a:r>
            <a:r>
              <a:rPr lang="en-US" altLang="zh-CN" dirty="0"/>
              <a:t>JSON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网络通信的交互数据格式有两大类，分别是</a:t>
            </a:r>
            <a:r>
              <a:rPr lang="en-US" altLang="zh-CN" dirty="0"/>
              <a:t>JSON</a:t>
            </a:r>
            <a:r>
              <a:rPr lang="zh-CN" altLang="zh-CN" dirty="0"/>
              <a:t>和</a:t>
            </a:r>
            <a:r>
              <a:rPr lang="en-US" altLang="zh-CN" dirty="0"/>
              <a:t>XML</a:t>
            </a:r>
            <a:r>
              <a:rPr lang="zh-CN" altLang="zh-CN" dirty="0"/>
              <a:t> 。</a:t>
            </a:r>
            <a:endParaRPr lang="en-US" altLang="zh-CN" dirty="0"/>
          </a:p>
          <a:p>
            <a:r>
              <a:rPr lang="zh-CN" altLang="zh-CN" dirty="0"/>
              <a:t>对于</a:t>
            </a:r>
            <a:r>
              <a:rPr lang="en-US" altLang="zh-CN" dirty="0"/>
              <a:t>App</a:t>
            </a:r>
            <a:r>
              <a:rPr lang="zh-CN" altLang="zh-CN" dirty="0"/>
              <a:t>来说，基本采用</a:t>
            </a:r>
            <a:r>
              <a:rPr lang="en-US" altLang="zh-CN" dirty="0"/>
              <a:t>JSON</a:t>
            </a:r>
            <a:r>
              <a:rPr lang="zh-CN" altLang="zh-CN" dirty="0"/>
              <a:t>格式与服务器通信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JSON</a:t>
            </a:r>
            <a:r>
              <a:rPr lang="zh-CN" altLang="en-US" dirty="0"/>
              <a:t>相比</a:t>
            </a:r>
            <a:r>
              <a:rPr lang="en-US" altLang="zh-CN" dirty="0"/>
              <a:t>XML</a:t>
            </a:r>
            <a:r>
              <a:rPr lang="zh-CN" altLang="en-US" dirty="0"/>
              <a:t>的优势主要有两个：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手机流量很贵，表达同样的信息，</a:t>
            </a:r>
            <a:r>
              <a:rPr lang="en-US" altLang="zh-CN" dirty="0"/>
              <a:t>JSON</a:t>
            </a:r>
            <a:r>
              <a:rPr lang="zh-CN" altLang="zh-CN" dirty="0"/>
              <a:t>串比</a:t>
            </a:r>
            <a:r>
              <a:rPr lang="en-US" altLang="zh-CN" dirty="0"/>
              <a:t>XML</a:t>
            </a:r>
            <a:r>
              <a:rPr lang="zh-CN" altLang="zh-CN" dirty="0"/>
              <a:t>串短很多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 JSON</a:t>
            </a:r>
            <a:r>
              <a:rPr lang="zh-CN" altLang="zh-CN" dirty="0"/>
              <a:t>串解析得更快，也更省电，</a:t>
            </a:r>
            <a:r>
              <a:rPr lang="en-US" altLang="zh-CN" dirty="0"/>
              <a:t>XML</a:t>
            </a:r>
            <a:r>
              <a:rPr lang="zh-CN" altLang="zh-CN" dirty="0"/>
              <a:t>不但慢而且耗电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52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zh-CN" dirty="0"/>
              <a:t>串</a:t>
            </a:r>
            <a:r>
              <a:rPr lang="zh-CN" altLang="zh-CN" dirty="0" smtClean="0"/>
              <a:t>的</a:t>
            </a:r>
            <a:r>
              <a:rPr lang="zh-CN" altLang="zh-CN" dirty="0"/>
              <a:t>基本格式定义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）整个</a:t>
            </a:r>
            <a:r>
              <a:rPr lang="en-US" altLang="zh-CN" dirty="0"/>
              <a:t>JSON</a:t>
            </a:r>
            <a:r>
              <a:rPr lang="zh-CN" altLang="zh-CN" dirty="0"/>
              <a:t>串由一对花括号包裹，并且内部的每个结构都以花括号包起来；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）参数格式类似键值对，其中键名与键值之间以冒号分隔，形如“键名</a:t>
            </a:r>
            <a:r>
              <a:rPr lang="en-US" altLang="zh-CN" dirty="0"/>
              <a:t>:</a:t>
            </a:r>
            <a:r>
              <a:rPr lang="zh-CN" altLang="zh-CN" dirty="0"/>
              <a:t>键值”；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）两个键值对之间以逗号分隔；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）键名需要用双引号括起来，键值为数字的话则无需双引号，为字符串的话仍需双引号；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/>
              <a:t>JSON</a:t>
            </a:r>
            <a:r>
              <a:rPr lang="zh-CN" altLang="zh-CN" dirty="0"/>
              <a:t>数组通过方括号表达，方括号内部依次罗列各个元素，具体格式形如“数组的键名</a:t>
            </a:r>
            <a:r>
              <a:rPr lang="en-US" altLang="zh-CN" dirty="0"/>
              <a:t>:[</a:t>
            </a:r>
            <a:r>
              <a:rPr lang="zh-CN" altLang="zh-CN" dirty="0"/>
              <a:t>元素</a:t>
            </a:r>
            <a:r>
              <a:rPr lang="en-US" altLang="zh-CN" dirty="0"/>
              <a:t>1,</a:t>
            </a:r>
            <a:r>
              <a:rPr lang="zh-CN" altLang="zh-CN" dirty="0"/>
              <a:t>元素</a:t>
            </a:r>
            <a:r>
              <a:rPr lang="en-US" altLang="zh-CN" dirty="0"/>
              <a:t>2,</a:t>
            </a:r>
            <a:r>
              <a:rPr lang="zh-CN" altLang="zh-CN" dirty="0"/>
              <a:t>元素</a:t>
            </a:r>
            <a:r>
              <a:rPr lang="en-US" altLang="zh-CN" dirty="0"/>
              <a:t>3]</a:t>
            </a:r>
            <a:r>
              <a:rPr lang="zh-CN" altLang="zh-CN" dirty="0"/>
              <a:t>”；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38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zh-CN" dirty="0"/>
              <a:t>解析</a:t>
            </a:r>
            <a:r>
              <a:rPr lang="zh-CN" altLang="zh-CN" dirty="0" smtClean="0"/>
              <a:t>工具</a:t>
            </a:r>
            <a:r>
              <a:rPr lang="zh-CN" altLang="en-US" dirty="0" smtClean="0"/>
              <a:t>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JSON</a:t>
            </a:r>
            <a:r>
              <a:rPr lang="zh-CN" altLang="zh-CN" dirty="0"/>
              <a:t>解析工具，</a:t>
            </a:r>
            <a:r>
              <a:rPr lang="zh-CN" altLang="zh-CN" dirty="0" smtClean="0"/>
              <a:t>支持</a:t>
            </a:r>
            <a:r>
              <a:rPr lang="zh-CN" altLang="en-US" dirty="0" smtClean="0"/>
              <a:t>处理</a:t>
            </a:r>
            <a:r>
              <a:rPr lang="en-US" altLang="zh-CN" dirty="0" err="1" smtClean="0"/>
              <a:t>JSONObject</a:t>
            </a:r>
            <a:r>
              <a:rPr lang="zh-CN" altLang="zh-CN" dirty="0" smtClean="0"/>
              <a:t>和</a:t>
            </a:r>
            <a:r>
              <a:rPr lang="en-US" altLang="zh-CN" dirty="0" err="1" smtClean="0"/>
              <a:t>JSONArray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JSONObject</a:t>
            </a:r>
            <a:r>
              <a:rPr lang="zh-CN" altLang="zh-CN" dirty="0"/>
              <a:t> （</a:t>
            </a:r>
            <a:r>
              <a:rPr lang="en-US" altLang="zh-CN" dirty="0"/>
              <a:t>JSON</a:t>
            </a:r>
            <a:r>
              <a:rPr lang="zh-CN" altLang="zh-CN" dirty="0"/>
              <a:t>对象）</a:t>
            </a:r>
            <a:r>
              <a:rPr lang="zh-CN" altLang="zh-CN" dirty="0" smtClean="0"/>
              <a:t>的</a:t>
            </a:r>
            <a:r>
              <a:rPr lang="zh-CN" altLang="zh-CN" dirty="0"/>
              <a:t>常用</a:t>
            </a:r>
            <a:r>
              <a:rPr lang="zh-CN" altLang="zh-CN" dirty="0" smtClean="0"/>
              <a:t>方法</a:t>
            </a:r>
            <a:r>
              <a:rPr lang="zh-CN" altLang="en-US" dirty="0" smtClean="0"/>
              <a:t>如下：</a:t>
            </a:r>
            <a:endParaRPr lang="en-US" altLang="zh-CN" dirty="0" smtClean="0"/>
          </a:p>
          <a:p>
            <a:pPr lvl="1"/>
            <a:r>
              <a:rPr lang="en-US" altLang="zh-CN" dirty="0" err="1"/>
              <a:t>JSONObject</a:t>
            </a:r>
            <a:r>
              <a:rPr lang="zh-CN" altLang="en-US" dirty="0"/>
              <a:t>构造函数：从指定字符串构造一个</a:t>
            </a:r>
            <a:r>
              <a:rPr lang="en-US" altLang="zh-CN" dirty="0" err="1"/>
              <a:t>JSONObject</a:t>
            </a:r>
            <a:r>
              <a:rPr lang="zh-CN" altLang="en-US" dirty="0"/>
              <a:t>对象。</a:t>
            </a:r>
          </a:p>
          <a:p>
            <a:pPr lvl="1"/>
            <a:r>
              <a:rPr lang="en-US" altLang="zh-CN" dirty="0" err="1"/>
              <a:t>getJSONObject</a:t>
            </a:r>
            <a:r>
              <a:rPr lang="zh-CN" altLang="en-US" dirty="0"/>
              <a:t>：获取指定名称的</a:t>
            </a:r>
            <a:r>
              <a:rPr lang="en-US" altLang="zh-CN" dirty="0" err="1"/>
              <a:t>JSONObject</a:t>
            </a:r>
            <a:r>
              <a:rPr lang="zh-CN" altLang="en-US" dirty="0"/>
              <a:t>对象。</a:t>
            </a:r>
          </a:p>
          <a:p>
            <a:pPr lvl="1"/>
            <a:r>
              <a:rPr lang="en-US" altLang="zh-CN" dirty="0" err="1"/>
              <a:t>getString</a:t>
            </a:r>
            <a:r>
              <a:rPr lang="zh-CN" altLang="en-US" dirty="0"/>
              <a:t>：获取指定名称的字符串。</a:t>
            </a:r>
          </a:p>
          <a:p>
            <a:pPr lvl="1"/>
            <a:r>
              <a:rPr lang="en-US" altLang="zh-CN" dirty="0" err="1"/>
              <a:t>getJSONArray</a:t>
            </a:r>
            <a:r>
              <a:rPr lang="zh-CN" altLang="en-US" dirty="0"/>
              <a:t>：获取指定名称的</a:t>
            </a:r>
            <a:r>
              <a:rPr lang="en-US" altLang="zh-CN" dirty="0" err="1"/>
              <a:t>JSONArray</a:t>
            </a:r>
            <a:r>
              <a:rPr lang="zh-CN" altLang="en-US" dirty="0"/>
              <a:t>数组对象。</a:t>
            </a:r>
          </a:p>
          <a:p>
            <a:pPr lvl="1"/>
            <a:r>
              <a:rPr lang="en-US" altLang="zh-CN" dirty="0"/>
              <a:t>put</a:t>
            </a:r>
            <a:r>
              <a:rPr lang="zh-CN" altLang="en-US" dirty="0"/>
              <a:t>：添加一个</a:t>
            </a:r>
            <a:r>
              <a:rPr lang="en-US" altLang="zh-CN" dirty="0" err="1"/>
              <a:t>JSONObject</a:t>
            </a:r>
            <a:r>
              <a:rPr lang="zh-CN" altLang="en-US" dirty="0"/>
              <a:t>对象。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JSONArray</a:t>
            </a:r>
            <a:r>
              <a:rPr lang="zh-CN" altLang="zh-CN" dirty="0" smtClean="0"/>
              <a:t> </a:t>
            </a:r>
            <a:r>
              <a:rPr lang="zh-CN" altLang="zh-CN" dirty="0"/>
              <a:t>（</a:t>
            </a:r>
            <a:r>
              <a:rPr lang="en-US" altLang="zh-CN" dirty="0"/>
              <a:t>JSON</a:t>
            </a:r>
            <a:r>
              <a:rPr lang="zh-CN" altLang="zh-CN" dirty="0"/>
              <a:t>数组）</a:t>
            </a:r>
            <a:r>
              <a:rPr lang="zh-CN" altLang="zh-CN" dirty="0" smtClean="0"/>
              <a:t>的</a:t>
            </a:r>
            <a:r>
              <a:rPr lang="zh-CN" altLang="zh-CN" dirty="0"/>
              <a:t>常用方法</a:t>
            </a:r>
            <a:r>
              <a:rPr lang="zh-CN" altLang="en-US" dirty="0" smtClean="0"/>
              <a:t>如下：</a:t>
            </a:r>
            <a:endParaRPr lang="en-US" altLang="zh-CN" dirty="0" smtClean="0"/>
          </a:p>
          <a:p>
            <a:pPr lvl="1"/>
            <a:r>
              <a:rPr lang="en-US" altLang="zh-CN" dirty="0"/>
              <a:t>length</a:t>
            </a:r>
            <a:r>
              <a:rPr lang="zh-CN" altLang="en-US" dirty="0"/>
              <a:t>：获取</a:t>
            </a:r>
            <a:r>
              <a:rPr lang="en-US" altLang="zh-CN" dirty="0" err="1"/>
              <a:t>JSONArray</a:t>
            </a:r>
            <a:r>
              <a:rPr lang="zh-CN" altLang="en-US" dirty="0"/>
              <a:t>数组的长度。</a:t>
            </a:r>
          </a:p>
          <a:p>
            <a:pPr lvl="1"/>
            <a:r>
              <a:rPr lang="en-US" altLang="zh-CN" dirty="0" err="1"/>
              <a:t>getJSONObject</a:t>
            </a:r>
            <a:r>
              <a:rPr lang="zh-CN" altLang="en-US" dirty="0"/>
              <a:t>：获取</a:t>
            </a:r>
            <a:r>
              <a:rPr lang="en-US" altLang="zh-CN" dirty="0" err="1"/>
              <a:t>JSONArray</a:t>
            </a:r>
            <a:r>
              <a:rPr lang="zh-CN" altLang="en-US" dirty="0"/>
              <a:t>数组在指定位置的</a:t>
            </a:r>
            <a:r>
              <a:rPr lang="en-US" altLang="zh-CN" dirty="0" err="1"/>
              <a:t>JSONObject</a:t>
            </a:r>
            <a:r>
              <a:rPr lang="zh-CN" altLang="en-US" dirty="0"/>
              <a:t>对象。</a:t>
            </a:r>
          </a:p>
          <a:p>
            <a:pPr lvl="1"/>
            <a:r>
              <a:rPr lang="en-US" altLang="zh-CN" dirty="0"/>
              <a:t>put</a:t>
            </a:r>
            <a:r>
              <a:rPr lang="zh-CN" altLang="en-US" dirty="0"/>
              <a:t>：往</a:t>
            </a:r>
            <a:r>
              <a:rPr lang="en-US" altLang="zh-CN" dirty="0" err="1"/>
              <a:t>JSONArray</a:t>
            </a:r>
            <a:r>
              <a:rPr lang="zh-CN" altLang="en-US" dirty="0"/>
              <a:t>数组中添加一个</a:t>
            </a:r>
            <a:r>
              <a:rPr lang="en-US" altLang="zh-CN" dirty="0" err="1"/>
              <a:t>JSONObject</a:t>
            </a:r>
            <a:r>
              <a:rPr lang="zh-CN" altLang="en-US" dirty="0"/>
              <a:t>对象。</a:t>
            </a:r>
          </a:p>
        </p:txBody>
      </p:sp>
    </p:spTree>
    <p:extLst>
      <p:ext uri="{BB962C8B-B14F-4D97-AF65-F5344CB8AC3E}">
        <p14:creationId xmlns:p14="http://schemas.microsoft.com/office/powerpoint/2010/main" val="3853007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 smtClean="0"/>
              <a:t>Gson</a:t>
            </a:r>
            <a:r>
              <a:rPr lang="zh-CN" altLang="zh-CN" dirty="0" smtClean="0"/>
              <a:t>库</a:t>
            </a:r>
            <a:r>
              <a:rPr lang="zh-CN" altLang="en-US" dirty="0" smtClean="0"/>
              <a:t>简化</a:t>
            </a:r>
            <a:r>
              <a:rPr lang="en-US" altLang="zh-CN" dirty="0" smtClean="0"/>
              <a:t>JSON</a:t>
            </a:r>
            <a:r>
              <a:rPr lang="zh-CN" altLang="en-US" dirty="0"/>
              <a:t>串</a:t>
            </a:r>
            <a:r>
              <a:rPr lang="zh-CN" altLang="en-US" dirty="0" smtClean="0"/>
              <a:t>的操作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虽然</a:t>
            </a:r>
            <a:r>
              <a:rPr lang="en-US" altLang="zh-CN" dirty="0" err="1" smtClean="0"/>
              <a:t>JSONObject</a:t>
            </a:r>
            <a:r>
              <a:rPr lang="zh-CN" altLang="zh-CN" dirty="0"/>
              <a:t>和</a:t>
            </a:r>
            <a:r>
              <a:rPr lang="en-US" altLang="zh-CN" dirty="0" err="1"/>
              <a:t>JSONArray</a:t>
            </a:r>
            <a:r>
              <a:rPr lang="zh-CN" altLang="zh-CN" dirty="0"/>
              <a:t>能够解析</a:t>
            </a:r>
            <a:r>
              <a:rPr lang="en-US" altLang="zh-CN" dirty="0"/>
              <a:t>JSON</a:t>
            </a:r>
            <a:r>
              <a:rPr lang="zh-CN" altLang="zh-CN" dirty="0"/>
              <a:t>串，</a:t>
            </a:r>
            <a:r>
              <a:rPr lang="zh-CN" altLang="zh-CN" dirty="0" smtClean="0"/>
              <a:t>但是手工</a:t>
            </a:r>
            <a:r>
              <a:rPr lang="zh-CN" altLang="zh-CN" dirty="0"/>
              <a:t>解析实在</a:t>
            </a:r>
            <a:r>
              <a:rPr lang="zh-CN" altLang="zh-CN" dirty="0" smtClean="0"/>
              <a:t>麻烦</a:t>
            </a:r>
            <a:r>
              <a:rPr lang="zh-CN" altLang="en-US" dirty="0" smtClean="0"/>
              <a:t>，为此谷歌推出</a:t>
            </a:r>
            <a:r>
              <a:rPr lang="en-US" altLang="zh-CN" dirty="0" err="1" smtClean="0"/>
              <a:t>Gson</a:t>
            </a:r>
            <a:r>
              <a:rPr lang="zh-CN" altLang="zh-CN" dirty="0"/>
              <a:t>支持库，方便开发</a:t>
            </a:r>
            <a:r>
              <a:rPr lang="zh-CN" altLang="zh-CN" dirty="0" smtClean="0"/>
              <a:t>者处理</a:t>
            </a:r>
            <a:r>
              <a:rPr lang="en-US" altLang="zh-CN" dirty="0"/>
              <a:t>JSON</a:t>
            </a:r>
            <a:r>
              <a:rPr lang="zh-CN" altLang="zh-CN" dirty="0"/>
              <a:t>串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err="1"/>
              <a:t>Gson</a:t>
            </a:r>
            <a:r>
              <a:rPr lang="zh-CN" altLang="en-US" dirty="0" smtClean="0"/>
              <a:t>之前</a:t>
            </a:r>
            <a:r>
              <a:rPr lang="zh-CN" altLang="en-US" dirty="0"/>
              <a:t>需要先导</a:t>
            </a:r>
            <a:r>
              <a:rPr lang="zh-CN" altLang="en-US" dirty="0" smtClean="0"/>
              <a:t>入</a:t>
            </a:r>
            <a:r>
              <a:rPr lang="en-US" altLang="zh-CN" dirty="0" err="1" smtClean="0"/>
              <a:t>gson</a:t>
            </a:r>
            <a:r>
              <a:rPr lang="zh-CN" altLang="en-US" dirty="0" smtClean="0"/>
              <a:t>库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smtClean="0"/>
              <a:t>        implementation </a:t>
            </a:r>
            <a:r>
              <a:rPr lang="en-US" altLang="zh-CN" dirty="0"/>
              <a:t>"</a:t>
            </a:r>
            <a:r>
              <a:rPr lang="en-US" altLang="zh-CN" dirty="0" smtClean="0"/>
              <a:t>com.google.code.gson:gson:2.9.0“</a:t>
            </a:r>
            <a:endParaRPr lang="en-US" altLang="zh-CN" dirty="0" smtClean="0"/>
          </a:p>
          <a:p>
            <a:r>
              <a:rPr lang="en-US" altLang="zh-CN" dirty="0" err="1"/>
              <a:t>Gson</a:t>
            </a:r>
            <a:r>
              <a:rPr lang="zh-CN" altLang="zh-CN" dirty="0"/>
              <a:t>常见的应用场合主要有下列两个：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）将数据对象转换为</a:t>
            </a:r>
            <a:r>
              <a:rPr lang="en-US" altLang="zh-CN" dirty="0"/>
              <a:t>JSON</a:t>
            </a:r>
            <a:r>
              <a:rPr lang="zh-CN" altLang="zh-CN" dirty="0"/>
              <a:t>字符串。此时可调用</a:t>
            </a:r>
            <a:r>
              <a:rPr lang="en-US" altLang="zh-CN" dirty="0" err="1"/>
              <a:t>Gson</a:t>
            </a:r>
            <a:r>
              <a:rPr lang="zh-CN" altLang="zh-CN" dirty="0"/>
              <a:t>工具的</a:t>
            </a:r>
            <a:r>
              <a:rPr lang="en-US" altLang="zh-CN" dirty="0" err="1"/>
              <a:t>toJson</a:t>
            </a:r>
            <a:r>
              <a:rPr lang="zh-CN" altLang="zh-CN" dirty="0"/>
              <a:t>方法，把指定的数据对象转为</a:t>
            </a:r>
            <a:r>
              <a:rPr lang="en-US" altLang="zh-CN" dirty="0"/>
              <a:t>JSON</a:t>
            </a:r>
            <a:r>
              <a:rPr lang="zh-CN" altLang="zh-CN" dirty="0"/>
              <a:t>串。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）从</a:t>
            </a:r>
            <a:r>
              <a:rPr lang="en-US" altLang="zh-CN" dirty="0"/>
              <a:t>JSON</a:t>
            </a:r>
            <a:r>
              <a:rPr lang="zh-CN" altLang="zh-CN" dirty="0"/>
              <a:t>字符串解析出数据对象。此时可调用</a:t>
            </a:r>
            <a:r>
              <a:rPr lang="en-US" altLang="zh-CN" dirty="0" err="1"/>
              <a:t>Gson</a:t>
            </a:r>
            <a:r>
              <a:rPr lang="zh-CN" altLang="zh-CN" dirty="0"/>
              <a:t>工具的</a:t>
            </a:r>
            <a:r>
              <a:rPr lang="en-US" altLang="zh-CN" dirty="0" err="1"/>
              <a:t>fromJson</a:t>
            </a:r>
            <a:r>
              <a:rPr lang="zh-CN" altLang="zh-CN" dirty="0"/>
              <a:t>方法，从</a:t>
            </a:r>
            <a:r>
              <a:rPr lang="en-US" altLang="zh-CN" dirty="0"/>
              <a:t>JSON</a:t>
            </a:r>
            <a:r>
              <a:rPr lang="zh-CN" altLang="zh-CN" dirty="0"/>
              <a:t>串解析得到指定类型的数据对象。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12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13.2.2  </a:t>
            </a:r>
            <a:r>
              <a:rPr lang="zh-CN" altLang="en-US" dirty="0"/>
              <a:t>通过</a:t>
            </a:r>
            <a:r>
              <a:rPr lang="en-US" altLang="zh-CN" dirty="0" err="1"/>
              <a:t>okhttp</a:t>
            </a:r>
            <a:r>
              <a:rPr lang="zh-CN" altLang="en-US" dirty="0"/>
              <a:t>调用</a:t>
            </a:r>
            <a:r>
              <a:rPr lang="en-US" altLang="zh-CN" dirty="0"/>
              <a:t>HTTP</a:t>
            </a:r>
            <a:r>
              <a:rPr lang="zh-CN" altLang="en-US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JDK</a:t>
            </a:r>
            <a:r>
              <a:rPr lang="zh-CN" altLang="en-US" dirty="0" smtClean="0"/>
              <a:t>自带的</a:t>
            </a:r>
            <a:r>
              <a:rPr lang="en-US" altLang="zh-CN" dirty="0" err="1" smtClean="0"/>
              <a:t>HttpURLConnection</a:t>
            </a:r>
            <a:r>
              <a:rPr lang="zh-CN" altLang="en-US" dirty="0" smtClean="0"/>
              <a:t>用法很繁琐，于是产生了各种网络访问开源框架。影响较大的主要有两个：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/>
              <a:t>Apache</a:t>
            </a:r>
            <a:r>
              <a:rPr lang="zh-CN" altLang="zh-CN" dirty="0"/>
              <a:t>的</a:t>
            </a:r>
            <a:r>
              <a:rPr lang="en-US" altLang="zh-CN" dirty="0" err="1" smtClean="0"/>
              <a:t>HttpClient</a:t>
            </a:r>
            <a:endParaRPr lang="en-US" altLang="zh-CN" dirty="0" smtClean="0"/>
          </a:p>
          <a:p>
            <a:pPr lvl="1"/>
            <a:r>
              <a:rPr lang="en-US" altLang="zh-CN" dirty="0"/>
              <a:t>Android</a:t>
            </a:r>
            <a:r>
              <a:rPr lang="zh-CN" altLang="zh-CN" dirty="0"/>
              <a:t>从</a:t>
            </a:r>
            <a:r>
              <a:rPr lang="en-US" altLang="zh-CN" dirty="0"/>
              <a:t>9.0</a:t>
            </a:r>
            <a:r>
              <a:rPr lang="zh-CN" altLang="zh-CN" dirty="0"/>
              <a:t>开始正式弃用</a:t>
            </a:r>
            <a:r>
              <a:rPr lang="en-US" altLang="zh-CN" dirty="0" err="1"/>
              <a:t>HttpClient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/>
              <a:t>Square</a:t>
            </a:r>
            <a:r>
              <a:rPr lang="zh-CN" altLang="zh-CN" dirty="0"/>
              <a:t>的</a:t>
            </a:r>
            <a:r>
              <a:rPr lang="en-US" altLang="zh-CN" dirty="0" err="1" smtClean="0"/>
              <a:t>Okhttp</a:t>
            </a:r>
            <a:endParaRPr lang="en-US" altLang="zh-CN" dirty="0" smtClean="0"/>
          </a:p>
          <a:p>
            <a:pPr lvl="1"/>
            <a:r>
              <a:rPr lang="zh-CN" altLang="zh-CN" dirty="0"/>
              <a:t>成为</a:t>
            </a:r>
            <a:r>
              <a:rPr lang="en-US" altLang="zh-CN" dirty="0"/>
              <a:t>App</a:t>
            </a:r>
            <a:r>
              <a:rPr lang="zh-CN" altLang="zh-CN" dirty="0"/>
              <a:t>开发最流行的网络框架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756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Okhttp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GET</a:t>
            </a:r>
            <a:r>
              <a:rPr lang="zh-CN" altLang="en-US" dirty="0" smtClean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）使用</a:t>
            </a:r>
            <a:r>
              <a:rPr lang="en-US" altLang="zh-CN" dirty="0" err="1"/>
              <a:t>OkHttpClient</a:t>
            </a:r>
            <a:r>
              <a:rPr lang="zh-CN" altLang="en-US" dirty="0"/>
              <a:t>类创建一个</a:t>
            </a:r>
            <a:r>
              <a:rPr lang="en-US" altLang="zh-CN" dirty="0" err="1"/>
              <a:t>okhttp</a:t>
            </a:r>
            <a:r>
              <a:rPr lang="zh-CN" altLang="en-US" dirty="0"/>
              <a:t>客户端对象。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）使用</a:t>
            </a:r>
            <a:r>
              <a:rPr lang="en-US" altLang="zh-CN" dirty="0"/>
              <a:t>Request</a:t>
            </a:r>
            <a:r>
              <a:rPr lang="zh-CN" altLang="en-US" dirty="0"/>
              <a:t>类创建一个</a:t>
            </a:r>
            <a:r>
              <a:rPr lang="en-US" altLang="zh-CN" dirty="0"/>
              <a:t>GET</a:t>
            </a:r>
            <a:r>
              <a:rPr lang="zh-CN" altLang="en-US" dirty="0"/>
              <a:t>或</a:t>
            </a:r>
            <a:r>
              <a:rPr lang="en-US" altLang="zh-CN" dirty="0"/>
              <a:t>POST</a:t>
            </a:r>
            <a:r>
              <a:rPr lang="zh-CN" altLang="en-US" dirty="0"/>
              <a:t>方式的请求结构。采取</a:t>
            </a:r>
            <a:r>
              <a:rPr lang="en-US" altLang="zh-CN" dirty="0"/>
              <a:t>GET</a:t>
            </a:r>
            <a:r>
              <a:rPr lang="zh-CN" altLang="en-US" dirty="0"/>
              <a:t>方式时调用</a:t>
            </a:r>
            <a:r>
              <a:rPr lang="en-US" altLang="zh-CN" dirty="0"/>
              <a:t>get</a:t>
            </a:r>
            <a:r>
              <a:rPr lang="zh-CN" altLang="en-US" dirty="0"/>
              <a:t>方法，采取</a:t>
            </a:r>
            <a:r>
              <a:rPr lang="en-US" altLang="zh-CN" dirty="0"/>
              <a:t>POST</a:t>
            </a:r>
            <a:r>
              <a:rPr lang="zh-CN" altLang="en-US" dirty="0"/>
              <a:t>方式时调用</a:t>
            </a:r>
            <a:r>
              <a:rPr lang="en-US" altLang="zh-CN" dirty="0"/>
              <a:t>post</a:t>
            </a:r>
            <a:r>
              <a:rPr lang="zh-CN" altLang="en-US" dirty="0"/>
              <a:t>方法</a:t>
            </a:r>
            <a:r>
              <a:rPr lang="en-US" altLang="zh-CN" dirty="0"/>
              <a:t>.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）调用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步客户端对象的</a:t>
            </a:r>
            <a:r>
              <a:rPr lang="en-US" altLang="zh-CN" dirty="0" err="1"/>
              <a:t>newCall</a:t>
            </a:r>
            <a:r>
              <a:rPr lang="zh-CN" altLang="en-US" dirty="0"/>
              <a:t>方法，方法参数为第</a:t>
            </a:r>
            <a:r>
              <a:rPr lang="en-US" altLang="zh-CN" dirty="0"/>
              <a:t>2</a:t>
            </a:r>
            <a:r>
              <a:rPr lang="zh-CN" altLang="en-US" dirty="0"/>
              <a:t>步的请求结构，从而创建</a:t>
            </a:r>
            <a:r>
              <a:rPr lang="en-US" altLang="zh-CN" dirty="0"/>
              <a:t>Call</a:t>
            </a:r>
            <a:r>
              <a:rPr lang="zh-CN" altLang="en-US" dirty="0"/>
              <a:t>类型的调用对象。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）调用</a:t>
            </a: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</a:t>
            </a:r>
            <a:r>
              <a:rPr lang="en-US" altLang="zh-CN" dirty="0"/>
              <a:t>Call</a:t>
            </a:r>
            <a:r>
              <a:rPr lang="zh-CN" altLang="en-US" dirty="0"/>
              <a:t>对象的</a:t>
            </a:r>
            <a:r>
              <a:rPr lang="en-US" altLang="zh-CN" dirty="0" err="1"/>
              <a:t>enqueue</a:t>
            </a:r>
            <a:r>
              <a:rPr lang="zh-CN" altLang="en-US" dirty="0"/>
              <a:t>方法，将本次请求加入</a:t>
            </a:r>
            <a:r>
              <a:rPr lang="en-US" altLang="zh-CN" dirty="0"/>
              <a:t>HTTP</a:t>
            </a:r>
            <a:r>
              <a:rPr lang="zh-CN" altLang="en-US" dirty="0"/>
              <a:t>访问的执行队列，并编写请求失败与请求成功两种情况的处理代码。</a:t>
            </a:r>
          </a:p>
        </p:txBody>
      </p:sp>
    </p:spTree>
    <p:extLst>
      <p:ext uri="{BB962C8B-B14F-4D97-AF65-F5344CB8AC3E}">
        <p14:creationId xmlns:p14="http://schemas.microsoft.com/office/powerpoint/2010/main" val="117476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Okhttp</a:t>
            </a:r>
            <a:r>
              <a:rPr lang="zh-CN" altLang="zh-CN" dirty="0" smtClean="0"/>
              <a:t>的</a:t>
            </a:r>
            <a:r>
              <a:rPr lang="en-US" altLang="zh-CN" dirty="0"/>
              <a:t>POST</a:t>
            </a:r>
            <a:r>
              <a:rPr lang="zh-CN" altLang="zh-CN" dirty="0"/>
              <a:t>请求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POST</a:t>
            </a:r>
            <a:r>
              <a:rPr lang="zh-CN" altLang="en-US" dirty="0" smtClean="0"/>
              <a:t>方式的主要步骤同</a:t>
            </a:r>
            <a:r>
              <a:rPr lang="en-US" altLang="zh-CN" dirty="0" smtClean="0"/>
              <a:t>GET</a:t>
            </a:r>
            <a:r>
              <a:rPr lang="zh-CN" altLang="en-US" dirty="0" smtClean="0"/>
              <a:t>方式，区别如下：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表</a:t>
            </a:r>
            <a:r>
              <a:rPr lang="zh-CN" altLang="zh-CN" dirty="0"/>
              <a:t>单格</a:t>
            </a:r>
            <a:r>
              <a:rPr lang="zh-CN" altLang="zh-CN" dirty="0" smtClean="0"/>
              <a:t>式</a:t>
            </a:r>
            <a:endParaRPr lang="en-US" altLang="zh-CN" dirty="0" smtClean="0"/>
          </a:p>
          <a:p>
            <a:pPr lvl="1"/>
            <a:r>
              <a:rPr lang="zh-CN" altLang="zh-CN" dirty="0"/>
              <a:t>通过</a:t>
            </a:r>
            <a:r>
              <a:rPr lang="en-US" altLang="zh-CN" dirty="0"/>
              <a:t>post</a:t>
            </a:r>
            <a:r>
              <a:rPr lang="zh-CN" altLang="zh-CN" dirty="0"/>
              <a:t>方法表示本次请求采取</a:t>
            </a:r>
            <a:r>
              <a:rPr lang="en-US" altLang="zh-CN" dirty="0"/>
              <a:t>POST</a:t>
            </a:r>
            <a:r>
              <a:rPr lang="zh-CN" altLang="zh-CN" dirty="0" smtClean="0"/>
              <a:t>方式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给</a:t>
            </a:r>
            <a:r>
              <a:rPr lang="en-US" altLang="zh-CN" dirty="0"/>
              <a:t>post</a:t>
            </a:r>
            <a:r>
              <a:rPr lang="zh-CN" altLang="zh-CN" dirty="0"/>
              <a:t>方法</a:t>
            </a:r>
            <a:r>
              <a:rPr lang="zh-CN" altLang="zh-CN" dirty="0" smtClean="0"/>
              <a:t>填入</a:t>
            </a:r>
            <a:r>
              <a:rPr lang="en-US" altLang="zh-CN" dirty="0" err="1"/>
              <a:t>FormBody</a:t>
            </a:r>
            <a:r>
              <a:rPr lang="zh-CN" altLang="zh-CN" dirty="0" smtClean="0"/>
              <a:t>结构</a:t>
            </a:r>
            <a:r>
              <a:rPr lang="zh-CN" altLang="en-US" dirty="0" smtClean="0"/>
              <a:t>的</a:t>
            </a:r>
            <a:r>
              <a:rPr lang="zh-CN" altLang="zh-CN" dirty="0" smtClean="0"/>
              <a:t>请求参数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JSON</a:t>
            </a:r>
            <a:r>
              <a:rPr lang="zh-CN" altLang="zh-CN" dirty="0" smtClean="0"/>
              <a:t>格式</a:t>
            </a:r>
            <a:endParaRPr lang="en-US" altLang="zh-CN" dirty="0" smtClean="0"/>
          </a:p>
          <a:p>
            <a:pPr lvl="1"/>
            <a:r>
              <a:rPr lang="zh-CN" altLang="zh-CN" dirty="0"/>
              <a:t>通过</a:t>
            </a:r>
            <a:r>
              <a:rPr lang="en-US" altLang="zh-CN" dirty="0"/>
              <a:t>post</a:t>
            </a:r>
            <a:r>
              <a:rPr lang="zh-CN" altLang="zh-CN" dirty="0"/>
              <a:t>方法表示本次请求采取</a:t>
            </a:r>
            <a:r>
              <a:rPr lang="en-US" altLang="zh-CN" dirty="0"/>
              <a:t>POST</a:t>
            </a:r>
            <a:r>
              <a:rPr lang="zh-CN" altLang="zh-CN" dirty="0"/>
              <a:t>方式</a:t>
            </a:r>
            <a:endParaRPr lang="en-US" altLang="zh-CN" dirty="0"/>
          </a:p>
          <a:p>
            <a:pPr lvl="1"/>
            <a:r>
              <a:rPr lang="zh-CN" altLang="zh-CN" dirty="0"/>
              <a:t>给</a:t>
            </a:r>
            <a:r>
              <a:rPr lang="en-US" altLang="zh-CN" dirty="0"/>
              <a:t>post</a:t>
            </a:r>
            <a:r>
              <a:rPr lang="zh-CN" altLang="zh-CN" dirty="0"/>
              <a:t>方法</a:t>
            </a:r>
            <a:r>
              <a:rPr lang="zh-CN" altLang="zh-CN" dirty="0" smtClean="0"/>
              <a:t>填入</a:t>
            </a:r>
            <a:r>
              <a:rPr lang="en-US" altLang="zh-CN" dirty="0" err="1"/>
              <a:t>RequestBody</a:t>
            </a:r>
            <a:r>
              <a:rPr lang="zh-CN" altLang="zh-CN" dirty="0" smtClean="0"/>
              <a:t>结构</a:t>
            </a:r>
            <a:r>
              <a:rPr lang="zh-CN" altLang="en-US" dirty="0"/>
              <a:t>的</a:t>
            </a:r>
            <a:r>
              <a:rPr lang="zh-CN" altLang="zh-CN" dirty="0"/>
              <a:t>请求参数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09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Okhttp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请求效果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24715" y="586405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表单格式的</a:t>
            </a:r>
            <a:r>
              <a:rPr lang="en-US" altLang="zh-CN" dirty="0"/>
              <a:t>POST</a:t>
            </a:r>
            <a:r>
              <a:rPr lang="zh-CN" altLang="zh-CN" dirty="0"/>
              <a:t>请求结果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81162" y="5864051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JSON</a:t>
            </a:r>
            <a:r>
              <a:rPr lang="zh-CN" altLang="zh-CN" dirty="0"/>
              <a:t>格式的</a:t>
            </a:r>
            <a:r>
              <a:rPr lang="en-US" altLang="zh-CN" dirty="0"/>
              <a:t>POST</a:t>
            </a:r>
            <a:r>
              <a:rPr lang="zh-CN" altLang="zh-CN" dirty="0"/>
              <a:t>请求结果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8" y="1794201"/>
            <a:ext cx="4547083" cy="3700821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49" y="1794201"/>
            <a:ext cx="4547084" cy="37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本章介绍</a:t>
            </a:r>
            <a:r>
              <a:rPr lang="en-US" altLang="zh-CN" dirty="0"/>
              <a:t>App</a:t>
            </a:r>
            <a:r>
              <a:rPr lang="zh-CN" altLang="zh-CN" dirty="0"/>
              <a:t>开发常用的一些网络通信技术，主要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以官方推荐的方式使用多线程技术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通过</a:t>
            </a:r>
            <a:r>
              <a:rPr lang="en-US" altLang="zh-CN" dirty="0" err="1"/>
              <a:t>okhttp</a:t>
            </a:r>
            <a:r>
              <a:rPr lang="zh-CN" altLang="zh-CN" dirty="0"/>
              <a:t>实现常见的</a:t>
            </a:r>
            <a:r>
              <a:rPr lang="en-US" altLang="zh-CN" dirty="0"/>
              <a:t>HTTP</a:t>
            </a:r>
            <a:r>
              <a:rPr lang="zh-CN" altLang="zh-CN" dirty="0"/>
              <a:t>接口访问操作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/>
              <a:t>如何使用</a:t>
            </a:r>
            <a:r>
              <a:rPr lang="en-US" altLang="zh-CN" dirty="0"/>
              <a:t>Glide</a:t>
            </a:r>
            <a:r>
              <a:rPr lang="zh-CN" altLang="zh-CN" dirty="0"/>
              <a:t>框架加载网络</a:t>
            </a:r>
            <a:r>
              <a:rPr lang="zh-CN" altLang="zh-CN" dirty="0" smtClean="0"/>
              <a:t>图片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分别运用</a:t>
            </a:r>
            <a:r>
              <a:rPr lang="en-US" altLang="zh-CN" dirty="0" err="1"/>
              <a:t>SocketIO</a:t>
            </a:r>
            <a:r>
              <a:rPr lang="zh-CN" altLang="zh-CN" dirty="0"/>
              <a:t>和</a:t>
            </a:r>
            <a:r>
              <a:rPr lang="en-US" altLang="zh-CN" dirty="0" err="1"/>
              <a:t>WebSocket</a:t>
            </a:r>
            <a:r>
              <a:rPr lang="zh-CN" altLang="zh-CN" dirty="0"/>
              <a:t>实现即时通信功能等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最后</a:t>
            </a:r>
            <a:r>
              <a:rPr lang="zh-CN" altLang="zh-CN" dirty="0"/>
              <a:t>结合本章所学的知识演示了一个实战项目“仿微信的私聊和群聊”的设计与实现。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443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13.2.3  </a:t>
            </a:r>
            <a:r>
              <a:rPr lang="zh-CN" altLang="en-US" dirty="0"/>
              <a:t>使用</a:t>
            </a:r>
            <a:r>
              <a:rPr lang="en-US" altLang="zh-CN" dirty="0" err="1"/>
              <a:t>okhttp</a:t>
            </a:r>
            <a:r>
              <a:rPr lang="zh-CN" altLang="en-US" dirty="0"/>
              <a:t>下载和上传文件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下载一般文件</a:t>
            </a:r>
            <a:endParaRPr lang="en-US" altLang="zh-CN" dirty="0" smtClean="0"/>
          </a:p>
          <a:p>
            <a:pPr lvl="1"/>
            <a:r>
              <a:rPr lang="zh-CN" altLang="zh-CN" dirty="0"/>
              <a:t>按照常规的</a:t>
            </a:r>
            <a:r>
              <a:rPr lang="en-US" altLang="zh-CN" dirty="0"/>
              <a:t>GET</a:t>
            </a:r>
            <a:r>
              <a:rPr lang="zh-CN" altLang="zh-CN" dirty="0"/>
              <a:t>方式调用流程</a:t>
            </a:r>
            <a:r>
              <a:rPr lang="zh-CN" altLang="zh-CN" dirty="0" smtClean="0"/>
              <a:t>，重写</a:t>
            </a:r>
            <a:r>
              <a:rPr lang="zh-CN" altLang="zh-CN" dirty="0"/>
              <a:t>回调方法</a:t>
            </a:r>
            <a:r>
              <a:rPr lang="en-US" altLang="zh-CN" dirty="0" err="1"/>
              <a:t>onResponse</a:t>
            </a:r>
            <a:r>
              <a:rPr lang="zh-CN" altLang="zh-CN" dirty="0" smtClean="0"/>
              <a:t>，获得</a:t>
            </a:r>
            <a:r>
              <a:rPr lang="zh-CN" altLang="zh-CN" dirty="0"/>
              <a:t>应答的数据包对象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调用</a:t>
            </a:r>
            <a:r>
              <a:rPr lang="zh-CN" altLang="zh-CN" dirty="0"/>
              <a:t>数据包对象的</a:t>
            </a:r>
            <a:r>
              <a:rPr lang="en-US" altLang="zh-CN" dirty="0"/>
              <a:t>string</a:t>
            </a:r>
            <a:r>
              <a:rPr lang="zh-CN" altLang="zh-CN" dirty="0"/>
              <a:t>方法，得到文本形式的字符串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调用</a:t>
            </a:r>
            <a:r>
              <a:rPr lang="zh-CN" altLang="zh-CN" dirty="0"/>
              <a:t>数据包对象的</a:t>
            </a:r>
            <a:r>
              <a:rPr lang="en-US" altLang="zh-CN" dirty="0" err="1"/>
              <a:t>byteStream</a:t>
            </a:r>
            <a:r>
              <a:rPr lang="zh-CN" altLang="zh-CN" dirty="0"/>
              <a:t>方法，得到</a:t>
            </a:r>
            <a:r>
              <a:rPr lang="en-US" altLang="zh-CN" dirty="0" err="1"/>
              <a:t>InputStream</a:t>
            </a:r>
            <a:r>
              <a:rPr lang="zh-CN" altLang="zh-CN" dirty="0"/>
              <a:t>类型的输入流</a:t>
            </a:r>
            <a:r>
              <a:rPr lang="zh-CN" altLang="zh-CN" dirty="0" smtClean="0"/>
              <a:t>对象。</a:t>
            </a:r>
            <a:endParaRPr lang="en-US" altLang="zh-CN" dirty="0" smtClean="0"/>
          </a:p>
          <a:p>
            <a:r>
              <a:rPr lang="zh-CN" altLang="en-US" dirty="0"/>
              <a:t>下载网络</a:t>
            </a:r>
            <a:r>
              <a:rPr lang="zh-CN" altLang="en-US" dirty="0" smtClean="0"/>
              <a:t>图片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err="1" smtClean="0"/>
              <a:t>BitmapFactory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decodeStream</a:t>
            </a:r>
            <a:r>
              <a:rPr lang="zh-CN" altLang="zh-CN" dirty="0"/>
              <a:t>方法</a:t>
            </a:r>
            <a:r>
              <a:rPr lang="zh-CN" altLang="zh-CN" dirty="0" smtClean="0"/>
              <a:t>，从输入流</a:t>
            </a:r>
            <a:r>
              <a:rPr lang="zh-CN" altLang="en-US" dirty="0" smtClean="0"/>
              <a:t>直接</a:t>
            </a:r>
            <a:r>
              <a:rPr lang="zh-CN" altLang="zh-CN" dirty="0" smtClean="0"/>
              <a:t>解码</a:t>
            </a:r>
            <a:r>
              <a:rPr lang="zh-CN" altLang="zh-CN" dirty="0"/>
              <a:t>获取位图</a:t>
            </a:r>
            <a:r>
              <a:rPr lang="zh-CN" altLang="zh-CN" dirty="0" smtClean="0"/>
              <a:t>对象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18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Okhttp</a:t>
            </a:r>
            <a:r>
              <a:rPr lang="zh-CN" altLang="en-US" dirty="0" smtClean="0"/>
              <a:t>下载文件的效果图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66255" y="551899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正在下载文件的界面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41417" y="551899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文件下载结束的界面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1" y="2040099"/>
            <a:ext cx="4638690" cy="3045214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71" y="2040099"/>
            <a:ext cx="4638691" cy="30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35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Okhttp</a:t>
            </a:r>
            <a:r>
              <a:rPr lang="zh-CN" altLang="en-US" dirty="0" smtClean="0"/>
              <a:t>上传文件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okhttp</a:t>
            </a:r>
            <a:r>
              <a:rPr lang="zh-CN" altLang="zh-CN" dirty="0"/>
              <a:t>引入分段结构</a:t>
            </a:r>
            <a:r>
              <a:rPr lang="en-US" altLang="zh-CN" dirty="0" err="1"/>
              <a:t>MultipartBody</a:t>
            </a:r>
            <a:r>
              <a:rPr lang="zh-CN" altLang="zh-CN" dirty="0"/>
              <a:t>及其建造器，并提供了名叫</a:t>
            </a:r>
            <a:r>
              <a:rPr lang="en-US" altLang="zh-CN" dirty="0" err="1"/>
              <a:t>addFormDataPart</a:t>
            </a:r>
            <a:r>
              <a:rPr lang="zh-CN" altLang="zh-CN" dirty="0"/>
              <a:t>的两种重载</a:t>
            </a:r>
            <a:r>
              <a:rPr lang="zh-CN" altLang="zh-CN" dirty="0" smtClean="0"/>
              <a:t>方法。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带</a:t>
            </a:r>
            <a:r>
              <a:rPr lang="zh-CN" altLang="zh-CN" dirty="0"/>
              <a:t>两个输入参数的</a:t>
            </a:r>
            <a:r>
              <a:rPr lang="en-US" altLang="zh-CN" dirty="0" err="1"/>
              <a:t>addFormDataPart</a:t>
            </a:r>
            <a:r>
              <a:rPr lang="zh-CN" altLang="zh-CN" dirty="0"/>
              <a:t>方法，它的第一个参数是字符串的键名，第二个参数是字符串的键值，该方法用来传递文本消息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带</a:t>
            </a:r>
            <a:r>
              <a:rPr lang="zh-CN" altLang="zh-CN" dirty="0"/>
              <a:t>三个输入参数的</a:t>
            </a:r>
            <a:r>
              <a:rPr lang="en-US" altLang="zh-CN" dirty="0" err="1"/>
              <a:t>addFormDataPart</a:t>
            </a:r>
            <a:r>
              <a:rPr lang="zh-CN" altLang="zh-CN" dirty="0"/>
              <a:t>方法，它的第一个参数是文件类型，第二个参数是文件名称，第三个参数是文件</a:t>
            </a:r>
            <a:r>
              <a:rPr lang="zh-CN" altLang="zh-CN" dirty="0" smtClean="0"/>
              <a:t>体</a:t>
            </a:r>
            <a:r>
              <a:rPr lang="zh-CN" altLang="en-US" dirty="0" smtClean="0"/>
              <a:t>，该方法用于传输文件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8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Okhttp</a:t>
            </a:r>
            <a:r>
              <a:rPr lang="zh-CN" altLang="en-US" dirty="0" smtClean="0"/>
              <a:t>上传文件的效果图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88618" y="59071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尚未提交的注册界面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63780" y="59071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成功提交的注册界面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80" y="1835065"/>
            <a:ext cx="3656285" cy="331097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04" y="1835065"/>
            <a:ext cx="3326709" cy="384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13.3  </a:t>
            </a:r>
            <a:r>
              <a:rPr lang="zh-CN" altLang="en-US" dirty="0"/>
              <a:t>图片加载框架</a:t>
            </a:r>
            <a:r>
              <a:rPr lang="en-US" altLang="zh-CN" dirty="0"/>
              <a:t>Glide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本</a:t>
            </a:r>
            <a:r>
              <a:rPr lang="zh-CN" altLang="zh-CN" dirty="0"/>
              <a:t>节介绍</a:t>
            </a:r>
            <a:r>
              <a:rPr lang="en-US" altLang="zh-CN" dirty="0"/>
              <a:t>App</a:t>
            </a:r>
            <a:r>
              <a:rPr lang="zh-CN" altLang="zh-CN" dirty="0"/>
              <a:t>加载网络图片的相关技术</a:t>
            </a:r>
            <a:r>
              <a:rPr lang="zh-CN" altLang="zh-CN" dirty="0" smtClean="0"/>
              <a:t>，</a:t>
            </a:r>
            <a:r>
              <a:rPr lang="zh-CN" altLang="zh-CN" dirty="0"/>
              <a:t>首先描述如何利用第三方的</a:t>
            </a:r>
            <a:r>
              <a:rPr lang="en-US" altLang="zh-CN" dirty="0"/>
              <a:t>Glide</a:t>
            </a:r>
            <a:r>
              <a:rPr lang="zh-CN" altLang="zh-CN" dirty="0"/>
              <a:t>库加载网络图片；接着阐述图片加载框架的三级缓存机制，以及如何有效地运用</a:t>
            </a:r>
            <a:r>
              <a:rPr lang="en-US" altLang="zh-CN" dirty="0"/>
              <a:t>Glide</a:t>
            </a:r>
            <a:r>
              <a:rPr lang="zh-CN" altLang="zh-CN" dirty="0"/>
              <a:t>的缓存功能；然后讲述如何使用</a:t>
            </a:r>
            <a:r>
              <a:rPr lang="en-US" altLang="zh-CN" dirty="0"/>
              <a:t>Glide</a:t>
            </a:r>
            <a:r>
              <a:rPr lang="zh-CN" altLang="zh-CN" dirty="0"/>
              <a:t>加载特殊图像（</a:t>
            </a:r>
            <a:r>
              <a:rPr lang="en-US" altLang="zh-CN" dirty="0"/>
              <a:t>GIF</a:t>
            </a:r>
            <a:r>
              <a:rPr lang="zh-CN" altLang="zh-CN" dirty="0"/>
              <a:t>动图、视频封面等）。</a:t>
            </a:r>
          </a:p>
          <a:p>
            <a:r>
              <a:rPr lang="en-US" altLang="zh-CN" dirty="0" smtClean="0"/>
              <a:t>13.3.1  </a:t>
            </a:r>
            <a:r>
              <a:rPr lang="zh-CN" altLang="en-US" dirty="0"/>
              <a:t>使用</a:t>
            </a:r>
            <a:r>
              <a:rPr lang="en-US" altLang="zh-CN" dirty="0"/>
              <a:t>Glide</a:t>
            </a:r>
            <a:r>
              <a:rPr lang="zh-CN" altLang="en-US" dirty="0"/>
              <a:t>加载网络图片</a:t>
            </a:r>
          </a:p>
          <a:p>
            <a:r>
              <a:rPr lang="en-US" altLang="zh-CN" dirty="0" smtClean="0"/>
              <a:t>13.3.2  </a:t>
            </a:r>
            <a:r>
              <a:rPr lang="zh-CN" altLang="en-US" dirty="0"/>
              <a:t>利用</a:t>
            </a:r>
            <a:r>
              <a:rPr lang="en-US" altLang="zh-CN" dirty="0"/>
              <a:t>Glide</a:t>
            </a:r>
            <a:r>
              <a:rPr lang="zh-CN" altLang="en-US" dirty="0"/>
              <a:t>实现图片的三级</a:t>
            </a:r>
            <a:r>
              <a:rPr lang="zh-CN" altLang="en-US" dirty="0" smtClean="0"/>
              <a:t>缓存</a:t>
            </a:r>
            <a:endParaRPr lang="en-US" altLang="zh-CN" dirty="0" smtClean="0"/>
          </a:p>
          <a:p>
            <a:r>
              <a:rPr lang="en-US" altLang="zh-CN" dirty="0"/>
              <a:t>13.3.3  </a:t>
            </a:r>
            <a:r>
              <a:rPr lang="zh-CN" altLang="zh-CN" dirty="0"/>
              <a:t>使用</a:t>
            </a:r>
            <a:r>
              <a:rPr lang="en-US" altLang="zh-CN" dirty="0"/>
              <a:t>Glide</a:t>
            </a:r>
            <a:r>
              <a:rPr lang="zh-CN" altLang="zh-CN" dirty="0"/>
              <a:t>加载特殊图像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22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13.3.1  </a:t>
            </a:r>
            <a:r>
              <a:rPr lang="zh-CN" altLang="en-US" dirty="0"/>
              <a:t>使用</a:t>
            </a:r>
            <a:r>
              <a:rPr lang="en-US" altLang="zh-CN" dirty="0"/>
              <a:t>Glide</a:t>
            </a:r>
            <a:r>
              <a:rPr lang="zh-CN" altLang="en-US" dirty="0"/>
              <a:t>加载网络图片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Glide</a:t>
            </a:r>
            <a:r>
              <a:rPr lang="zh-CN" altLang="en-US" dirty="0" smtClean="0"/>
              <a:t>是谷歌开发的图片加载框架，也是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官方推荐的</a:t>
            </a:r>
            <a:r>
              <a:rPr lang="zh-CN" altLang="zh-CN" dirty="0"/>
              <a:t>图片加载框架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/>
              <a:t>Glide</a:t>
            </a:r>
            <a:r>
              <a:rPr lang="zh-CN" altLang="en-US" dirty="0" smtClean="0"/>
              <a:t>之前</a:t>
            </a:r>
            <a:r>
              <a:rPr lang="zh-CN" altLang="en-US" dirty="0"/>
              <a:t>需要先导</a:t>
            </a:r>
            <a:r>
              <a:rPr lang="zh-CN" altLang="en-US" dirty="0" smtClean="0"/>
              <a:t>入</a:t>
            </a:r>
            <a:r>
              <a:rPr lang="en-US" altLang="zh-CN" dirty="0" smtClean="0"/>
              <a:t>glide</a:t>
            </a:r>
            <a:r>
              <a:rPr lang="zh-CN" altLang="en-US" dirty="0" smtClean="0"/>
              <a:t>库：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      implementation </a:t>
            </a:r>
            <a:r>
              <a:rPr lang="en-US" altLang="zh-CN" dirty="0" smtClean="0"/>
              <a:t>'com.github.bumptech.glide:glide:4.13.0</a:t>
            </a:r>
            <a:r>
              <a:rPr lang="en-US" altLang="zh-CN" dirty="0" smtClean="0"/>
              <a:t>‘</a:t>
            </a:r>
          </a:p>
          <a:p>
            <a:r>
              <a:rPr lang="en-US" altLang="zh-CN" dirty="0" smtClean="0"/>
              <a:t>Glide</a:t>
            </a:r>
            <a:r>
              <a:rPr lang="zh-CN" altLang="en-US" dirty="0" smtClean="0"/>
              <a:t>的用法很简单，只需一行代码即可将网络图片加载到图像视图界面：</a:t>
            </a:r>
            <a:endParaRPr lang="en-US" altLang="zh-CN" dirty="0"/>
          </a:p>
          <a:p>
            <a:pPr lvl="1"/>
            <a:r>
              <a:rPr lang="en-US" altLang="zh-CN" dirty="0" smtClean="0"/>
              <a:t>        </a:t>
            </a:r>
            <a:r>
              <a:rPr lang="en-US" altLang="zh-CN" dirty="0" err="1" smtClean="0"/>
              <a:t>Glide.with</a:t>
            </a:r>
            <a:r>
              <a:rPr lang="en-US" altLang="zh-CN" dirty="0"/>
              <a:t>(</a:t>
            </a:r>
            <a:r>
              <a:rPr lang="zh-CN" altLang="zh-CN" dirty="0"/>
              <a:t>活动实例</a:t>
            </a:r>
            <a:r>
              <a:rPr lang="en-US" altLang="zh-CN" dirty="0"/>
              <a:t>).load(</a:t>
            </a:r>
            <a:r>
              <a:rPr lang="zh-CN" altLang="zh-CN" dirty="0"/>
              <a:t>网址字符串</a:t>
            </a:r>
            <a:r>
              <a:rPr lang="en-US" altLang="zh-CN" dirty="0"/>
              <a:t>).into(</a:t>
            </a:r>
            <a:r>
              <a:rPr lang="zh-CN" altLang="zh-CN" dirty="0"/>
              <a:t>图像视图</a:t>
            </a:r>
            <a:r>
              <a:rPr lang="en-US" altLang="zh-CN" dirty="0"/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5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Glide</a:t>
            </a:r>
            <a:r>
              <a:rPr lang="zh-CN" altLang="en-US" dirty="0" smtClean="0"/>
              <a:t>的基本参数说明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Glide</a:t>
            </a:r>
            <a:r>
              <a:rPr lang="zh-CN" altLang="zh-CN" dirty="0"/>
              <a:t>的图片加载代码至少需要三个参数，说明如下：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）当前页面的活动实例，参数类型为</a:t>
            </a:r>
            <a:r>
              <a:rPr lang="en-US" altLang="zh-CN" dirty="0"/>
              <a:t>Activity</a:t>
            </a:r>
            <a:r>
              <a:rPr lang="zh-CN" altLang="zh-CN" dirty="0"/>
              <a:t>。如果是在页面代码内部调用，则填写</a:t>
            </a:r>
            <a:r>
              <a:rPr lang="en-US" altLang="zh-CN" dirty="0"/>
              <a:t>this</a:t>
            </a:r>
            <a:r>
              <a:rPr lang="zh-CN" altLang="zh-CN" dirty="0"/>
              <a:t>表示当前活动即可。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）网络图片的链接地址，以</a:t>
            </a:r>
            <a:r>
              <a:rPr lang="en-US" altLang="zh-CN" dirty="0"/>
              <a:t>http</a:t>
            </a:r>
            <a:r>
              <a:rPr lang="zh-CN" altLang="zh-CN" dirty="0"/>
              <a:t>或者</a:t>
            </a:r>
            <a:r>
              <a:rPr lang="en-US" altLang="zh-CN" dirty="0"/>
              <a:t>https</a:t>
            </a:r>
            <a:r>
              <a:rPr lang="zh-CN" altLang="zh-CN" dirty="0"/>
              <a:t>打头，参数类型为字符串。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）准备显示网络图片的图像视图实例，参数类型为</a:t>
            </a:r>
            <a:r>
              <a:rPr lang="en-US" altLang="zh-CN" dirty="0" err="1"/>
              <a:t>ImageView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Glide</a:t>
            </a:r>
            <a:r>
              <a:rPr lang="zh-CN" altLang="zh-CN" dirty="0"/>
              <a:t>默认采用</a:t>
            </a:r>
            <a:r>
              <a:rPr lang="en-US" altLang="zh-CN" dirty="0"/>
              <a:t>FIT_CENTER</a:t>
            </a:r>
            <a:r>
              <a:rPr lang="zh-CN" altLang="zh-CN" dirty="0"/>
              <a:t>方式显示</a:t>
            </a:r>
            <a:r>
              <a:rPr lang="zh-CN" altLang="zh-CN" dirty="0" smtClean="0"/>
              <a:t>图片</a:t>
            </a:r>
            <a:r>
              <a:rPr lang="zh-CN" altLang="zh-CN" dirty="0"/>
              <a:t>，相当于在</a:t>
            </a:r>
            <a:r>
              <a:rPr lang="en-US" altLang="zh-CN" dirty="0"/>
              <a:t>load</a:t>
            </a:r>
            <a:r>
              <a:rPr lang="zh-CN" altLang="zh-CN" dirty="0"/>
              <a:t>方法和</a:t>
            </a:r>
            <a:r>
              <a:rPr lang="en-US" altLang="zh-CN" dirty="0"/>
              <a:t>into</a:t>
            </a:r>
            <a:r>
              <a:rPr lang="zh-CN" altLang="zh-CN" dirty="0"/>
              <a:t>方法中间增加调用</a:t>
            </a:r>
            <a:r>
              <a:rPr lang="en-US" altLang="zh-CN" dirty="0" err="1"/>
              <a:t>fitCenter</a:t>
            </a:r>
            <a:r>
              <a:rPr lang="zh-CN" altLang="zh-CN" dirty="0" smtClean="0"/>
              <a:t>方法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154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Glide</a:t>
            </a:r>
            <a:r>
              <a:rPr lang="zh-CN" altLang="en-US" dirty="0" smtClean="0"/>
              <a:t>加载网络图片的演示效果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16194" y="5101772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fitCenter</a:t>
            </a:r>
            <a:r>
              <a:rPr lang="zh-CN" altLang="zh-CN" dirty="0"/>
              <a:t>方法的图像界面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222695" y="5101705"/>
            <a:ext cx="284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centerCrop</a:t>
            </a:r>
            <a:r>
              <a:rPr lang="zh-CN" altLang="zh-CN" dirty="0"/>
              <a:t>方法的图像界面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87469" y="5101705"/>
            <a:ext cx="296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centerInside</a:t>
            </a:r>
            <a:r>
              <a:rPr lang="zh-CN" altLang="zh-CN" dirty="0"/>
              <a:t>方法的图像界面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122865" y="5101705"/>
            <a:ext cx="273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circleCrop</a:t>
            </a:r>
            <a:r>
              <a:rPr lang="zh-CN" altLang="zh-CN" dirty="0"/>
              <a:t>方法的图像界面</a:t>
            </a:r>
            <a:endParaRPr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5" y="2309399"/>
            <a:ext cx="2696197" cy="2546408"/>
          </a:xfr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75" y="2309399"/>
            <a:ext cx="2717321" cy="25663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59" y="2315554"/>
            <a:ext cx="2689680" cy="254025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02" y="2309399"/>
            <a:ext cx="2689680" cy="254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25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FIT_XY</a:t>
            </a:r>
            <a:r>
              <a:rPr lang="zh-CN" altLang="zh-CN" dirty="0"/>
              <a:t>模式</a:t>
            </a:r>
            <a:r>
              <a:rPr lang="zh-CN" altLang="zh-CN" dirty="0" smtClean="0"/>
              <a:t>下</a:t>
            </a:r>
            <a:r>
              <a:rPr lang="zh-CN" altLang="en-US" dirty="0" smtClean="0"/>
              <a:t>加载图片的演示效果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6378" y="4885268"/>
            <a:ext cx="216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FIT_XY</a:t>
            </a:r>
            <a:r>
              <a:rPr lang="zh-CN" altLang="zh-CN" dirty="0"/>
              <a:t>模式</a:t>
            </a:r>
            <a:r>
              <a:rPr lang="zh-CN" altLang="zh-CN" dirty="0" smtClean="0"/>
              <a:t>下</a:t>
            </a:r>
            <a:endParaRPr lang="en-US" altLang="zh-CN" dirty="0" smtClean="0"/>
          </a:p>
          <a:p>
            <a:r>
              <a:rPr lang="en-US" altLang="zh-CN" dirty="0" err="1" smtClean="0"/>
              <a:t>fitCenter</a:t>
            </a:r>
            <a:r>
              <a:rPr lang="zh-CN" altLang="zh-CN" dirty="0"/>
              <a:t>方法的界面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412802" y="4888655"/>
            <a:ext cx="238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FIT_XY</a:t>
            </a:r>
            <a:r>
              <a:rPr lang="zh-CN" altLang="zh-CN" dirty="0"/>
              <a:t>模式</a:t>
            </a:r>
            <a:r>
              <a:rPr lang="zh-CN" altLang="zh-CN" dirty="0" smtClean="0"/>
              <a:t>下</a:t>
            </a:r>
            <a:endParaRPr lang="en-US" altLang="zh-CN" dirty="0" smtClean="0"/>
          </a:p>
          <a:p>
            <a:r>
              <a:rPr lang="en-US" altLang="zh-CN" dirty="0" err="1" smtClean="0"/>
              <a:t>centerCrop</a:t>
            </a:r>
            <a:r>
              <a:rPr lang="zh-CN" altLang="zh-CN" dirty="0"/>
              <a:t>方法的界面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20009" y="4885268"/>
            <a:ext cx="250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FIT_XY</a:t>
            </a:r>
            <a:r>
              <a:rPr lang="zh-CN" altLang="zh-CN" dirty="0"/>
              <a:t>模式</a:t>
            </a:r>
            <a:r>
              <a:rPr lang="zh-CN" altLang="zh-CN" dirty="0" smtClean="0"/>
              <a:t>下</a:t>
            </a:r>
            <a:endParaRPr lang="en-US" altLang="zh-CN" dirty="0" smtClean="0"/>
          </a:p>
          <a:p>
            <a:r>
              <a:rPr lang="en-US" altLang="zh-CN" dirty="0" err="1" smtClean="0"/>
              <a:t>centerInside</a:t>
            </a:r>
            <a:r>
              <a:rPr lang="zh-CN" altLang="zh-CN" dirty="0"/>
              <a:t>方法的界面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393928" y="4885268"/>
            <a:ext cx="227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FIT_XY</a:t>
            </a:r>
            <a:r>
              <a:rPr lang="zh-CN" altLang="zh-CN" dirty="0"/>
              <a:t>模式</a:t>
            </a:r>
            <a:r>
              <a:rPr lang="zh-CN" altLang="zh-CN" dirty="0" smtClean="0"/>
              <a:t>下</a:t>
            </a:r>
            <a:endParaRPr lang="en-US" altLang="zh-CN" dirty="0" smtClean="0"/>
          </a:p>
          <a:p>
            <a:pPr algn="ctr"/>
            <a:r>
              <a:rPr lang="en-US" altLang="zh-CN" dirty="0" err="1" smtClean="0"/>
              <a:t>circleCrop</a:t>
            </a:r>
            <a:r>
              <a:rPr lang="zh-CN" altLang="zh-CN" dirty="0"/>
              <a:t>方法的界面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8" y="2174529"/>
            <a:ext cx="2700068" cy="2550064"/>
          </a:xfr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17" y="2173946"/>
            <a:ext cx="2701301" cy="25512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3" y="2173363"/>
            <a:ext cx="2684877" cy="25357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65" y="2173944"/>
            <a:ext cx="2701303" cy="25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4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13.3.2  </a:t>
            </a:r>
            <a:r>
              <a:rPr lang="zh-CN" altLang="en-US" dirty="0"/>
              <a:t>利用</a:t>
            </a:r>
            <a:r>
              <a:rPr lang="en-US" altLang="zh-CN" dirty="0"/>
              <a:t>Glide</a:t>
            </a:r>
            <a:r>
              <a:rPr lang="zh-CN" altLang="en-US" dirty="0"/>
              <a:t>实现图片的三级缓存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图片加载框架之所以高效，是因为它不但封装了访问网络的步骤，而且引入了三级缓存机制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缓存过程说明如下：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先到内存（运存）中查找</a:t>
            </a:r>
            <a:r>
              <a:rPr lang="zh-CN" altLang="zh-CN" dirty="0" smtClean="0"/>
              <a:t>图片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有找到就直接显示内存图片，没找到的话再去磁盘（闪存）查找图片；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在磁盘能找到就直接显示磁盘图片，没找到的话再去请求网络；</a:t>
            </a:r>
            <a:endParaRPr lang="en-US" altLang="zh-CN" dirty="0" smtClean="0"/>
          </a:p>
          <a:p>
            <a:r>
              <a:rPr lang="zh-CN" altLang="zh-CN" dirty="0" smtClean="0"/>
              <a:t>如此</a:t>
            </a:r>
            <a:r>
              <a:rPr lang="zh-CN" altLang="zh-CN" dirty="0"/>
              <a:t>便形成“内存→磁盘→网络”的三级</a:t>
            </a:r>
            <a:r>
              <a:rPr lang="zh-CN" altLang="zh-CN" dirty="0" smtClean="0"/>
              <a:t>缓存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2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13.1  </a:t>
            </a:r>
            <a:r>
              <a:rPr lang="zh-CN" altLang="en-US" dirty="0"/>
              <a:t>多线程</a:t>
            </a:r>
          </a:p>
          <a:p>
            <a:r>
              <a:rPr lang="en-US" altLang="zh-CN" dirty="0" smtClean="0"/>
              <a:t>13.2  </a:t>
            </a:r>
            <a:r>
              <a:rPr lang="en-US" altLang="zh-CN" dirty="0"/>
              <a:t>HTTP</a:t>
            </a:r>
            <a:r>
              <a:rPr lang="zh-CN" altLang="en-US" dirty="0" smtClean="0"/>
              <a:t>访问</a:t>
            </a:r>
            <a:endParaRPr lang="en-US" altLang="zh-CN" dirty="0" smtClean="0"/>
          </a:p>
          <a:p>
            <a:r>
              <a:rPr lang="en-US" altLang="zh-CN" dirty="0" smtClean="0"/>
              <a:t>13.3  </a:t>
            </a:r>
            <a:r>
              <a:rPr lang="zh-CN" altLang="en-US" dirty="0" smtClean="0"/>
              <a:t>图片加载</a:t>
            </a:r>
            <a:endParaRPr lang="zh-CN" altLang="en-US" dirty="0"/>
          </a:p>
          <a:p>
            <a:r>
              <a:rPr lang="en-US" altLang="zh-CN" dirty="0" smtClean="0"/>
              <a:t>13.4  </a:t>
            </a:r>
            <a:r>
              <a:rPr lang="zh-CN" altLang="en-US" dirty="0"/>
              <a:t>即时通信</a:t>
            </a:r>
          </a:p>
          <a:p>
            <a:r>
              <a:rPr lang="en-US" altLang="zh-CN" dirty="0" smtClean="0"/>
              <a:t>13.5  </a:t>
            </a:r>
            <a:r>
              <a:rPr lang="zh-CN" altLang="en-US" dirty="0"/>
              <a:t>实战项目：仿微信的私聊和群聊</a:t>
            </a:r>
          </a:p>
          <a:p>
            <a:r>
              <a:rPr lang="en-US" altLang="zh-CN" dirty="0" smtClean="0"/>
              <a:t>13.6  </a:t>
            </a:r>
            <a:r>
              <a:rPr lang="zh-CN" altLang="en-US" dirty="0"/>
              <a:t>小    结</a:t>
            </a:r>
          </a:p>
          <a:p>
            <a:r>
              <a:rPr lang="en-US" altLang="zh-CN" dirty="0" smtClean="0"/>
              <a:t>13.7  </a:t>
            </a:r>
            <a:r>
              <a:rPr lang="zh-CN" altLang="en-US" dirty="0"/>
              <a:t>动手练习</a:t>
            </a:r>
          </a:p>
        </p:txBody>
      </p:sp>
    </p:spTree>
    <p:extLst>
      <p:ext uri="{BB962C8B-B14F-4D97-AF65-F5344CB8AC3E}">
        <p14:creationId xmlns:p14="http://schemas.microsoft.com/office/powerpoint/2010/main" val="383536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图片加载的三级缓存</a:t>
            </a:r>
            <a:r>
              <a:rPr lang="zh-CN" altLang="zh-CN" dirty="0" smtClean="0"/>
              <a:t>机制</a:t>
            </a:r>
            <a:r>
              <a:rPr lang="zh-CN" altLang="en-US" dirty="0" smtClean="0"/>
              <a:t>流程图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527" y="1690688"/>
            <a:ext cx="5770484" cy="4970311"/>
          </a:xfrm>
        </p:spPr>
      </p:pic>
    </p:spTree>
    <p:extLst>
      <p:ext uri="{BB962C8B-B14F-4D97-AF65-F5344CB8AC3E}">
        <p14:creationId xmlns:p14="http://schemas.microsoft.com/office/powerpoint/2010/main" val="9898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Glide</a:t>
            </a:r>
            <a:r>
              <a:rPr lang="zh-CN" altLang="en-US" dirty="0" smtClean="0"/>
              <a:t>的缓存参数设置方法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Glide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RequestOptions</a:t>
            </a:r>
            <a:r>
              <a:rPr lang="zh-CN" altLang="en-US" dirty="0" smtClean="0"/>
              <a:t>类型保存选项参数，它的常用方法说明如下：</a:t>
            </a:r>
            <a:endParaRPr lang="en-US" altLang="zh-CN" dirty="0" smtClean="0"/>
          </a:p>
          <a:p>
            <a:pPr lvl="1"/>
            <a:r>
              <a:rPr lang="en-US" altLang="zh-CN" dirty="0"/>
              <a:t>placeholder</a:t>
            </a:r>
            <a:r>
              <a:rPr lang="zh-CN" altLang="en-US" dirty="0"/>
              <a:t>：设置加载开始的占位图。</a:t>
            </a:r>
          </a:p>
          <a:p>
            <a:pPr lvl="1"/>
            <a:r>
              <a:rPr lang="en-US" altLang="zh-CN" dirty="0"/>
              <a:t>error</a:t>
            </a:r>
            <a:r>
              <a:rPr lang="zh-CN" altLang="en-US" dirty="0"/>
              <a:t>：设置发生错误的提示图。</a:t>
            </a:r>
          </a:p>
          <a:p>
            <a:pPr lvl="1"/>
            <a:r>
              <a:rPr lang="en-US" altLang="zh-CN" dirty="0"/>
              <a:t>override</a:t>
            </a:r>
            <a:r>
              <a:rPr lang="zh-CN" altLang="en-US" dirty="0"/>
              <a:t>：设置图片的尺寸。</a:t>
            </a:r>
          </a:p>
          <a:p>
            <a:pPr lvl="1"/>
            <a:r>
              <a:rPr lang="en-US" altLang="zh-CN" dirty="0" err="1"/>
              <a:t>diskCacheStrategy</a:t>
            </a:r>
            <a:r>
              <a:rPr lang="zh-CN" altLang="en-US" dirty="0"/>
              <a:t>：设置指定的缓存策略。</a:t>
            </a:r>
          </a:p>
          <a:p>
            <a:pPr lvl="1"/>
            <a:r>
              <a:rPr lang="en-US" altLang="zh-CN" dirty="0" err="1"/>
              <a:t>skipMemoryCache</a:t>
            </a:r>
            <a:r>
              <a:rPr lang="zh-CN" altLang="en-US" dirty="0"/>
              <a:t>：设置是否跳过内存缓存（但不影响硬盘缓存）。</a:t>
            </a:r>
          </a:p>
          <a:p>
            <a:pPr lvl="1"/>
            <a:r>
              <a:rPr lang="en-US" altLang="zh-CN" dirty="0" err="1"/>
              <a:t>disallowHardwareConfig</a:t>
            </a:r>
            <a:r>
              <a:rPr lang="zh-CN" altLang="en-US" dirty="0"/>
              <a:t>：关闭硬件加速，防止过大尺寸的图片加载报错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此外，调用</a:t>
            </a:r>
            <a:r>
              <a:rPr lang="zh-CN" altLang="zh-CN" dirty="0"/>
              <a:t>建造</a:t>
            </a:r>
            <a:r>
              <a:rPr lang="zh-CN" altLang="zh-CN" dirty="0" smtClean="0"/>
              <a:t>器</a:t>
            </a:r>
            <a:r>
              <a:rPr lang="zh-CN" altLang="en-US" dirty="0" smtClean="0"/>
              <a:t>对象</a:t>
            </a:r>
            <a:r>
              <a:rPr lang="en-US" altLang="zh-CN" dirty="0" err="1" smtClean="0"/>
              <a:t>RequestBuilder</a:t>
            </a:r>
            <a:r>
              <a:rPr lang="zh-CN" altLang="en-US" dirty="0" smtClean="0"/>
              <a:t>的</a:t>
            </a:r>
            <a:r>
              <a:rPr lang="en-US" altLang="zh-CN" dirty="0"/>
              <a:t>transition</a:t>
            </a:r>
            <a:r>
              <a:rPr lang="zh-CN" altLang="zh-CN" dirty="0" smtClean="0"/>
              <a:t>方法</a:t>
            </a:r>
            <a:r>
              <a:rPr lang="zh-CN" altLang="en-US" dirty="0" smtClean="0"/>
              <a:t>，能够设置图片加载过程的渐变动画。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088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Glide</a:t>
            </a:r>
            <a:r>
              <a:rPr lang="zh-CN" altLang="en-US" dirty="0" smtClean="0"/>
              <a:t>利用缓存机制加载图片的演示效果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29561" y="61871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渐变动画开始播放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98057" y="61871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渐变动画即将结束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8" y="1690688"/>
            <a:ext cx="3682950" cy="435133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69" y="1690688"/>
            <a:ext cx="36829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43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13.3.3  </a:t>
            </a:r>
            <a:r>
              <a:rPr lang="zh-CN" altLang="zh-CN" dirty="0"/>
              <a:t>使用</a:t>
            </a:r>
            <a:r>
              <a:rPr lang="en-US" altLang="zh-CN" dirty="0"/>
              <a:t>Glide</a:t>
            </a:r>
            <a:r>
              <a:rPr lang="zh-CN" altLang="zh-CN" dirty="0"/>
              <a:t>加载特殊图像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smtClean="0"/>
              <a:t>Glide</a:t>
            </a:r>
            <a:r>
              <a:rPr lang="zh-CN" altLang="zh-CN" dirty="0" smtClean="0"/>
              <a:t>加载</a:t>
            </a:r>
            <a:r>
              <a:rPr lang="en-US" altLang="zh-CN" dirty="0"/>
              <a:t>GIF</a:t>
            </a:r>
            <a:r>
              <a:rPr lang="zh-CN" altLang="zh-CN" dirty="0"/>
              <a:t>动</a:t>
            </a:r>
            <a:r>
              <a:rPr lang="zh-CN" altLang="zh-CN" dirty="0" smtClean="0"/>
              <a:t>图只需</a:t>
            </a:r>
            <a:r>
              <a:rPr lang="zh-CN" altLang="zh-CN" dirty="0"/>
              <a:t>下面一行代码：</a:t>
            </a:r>
          </a:p>
          <a:p>
            <a:pPr lvl="1"/>
            <a:r>
              <a:rPr lang="en-US" altLang="zh-CN" dirty="0" err="1"/>
              <a:t>Glide.with</a:t>
            </a:r>
            <a:r>
              <a:rPr lang="en-US" altLang="zh-CN" dirty="0"/>
              <a:t>(this).load(</a:t>
            </a:r>
            <a:r>
              <a:rPr lang="en-US" altLang="zh-CN" dirty="0" err="1"/>
              <a:t>R.drawable.happy</a:t>
            </a:r>
            <a:r>
              <a:rPr lang="en-US" altLang="zh-CN" dirty="0"/>
              <a:t>).into(</a:t>
            </a:r>
            <a:r>
              <a:rPr lang="en-US" altLang="zh-CN" dirty="0" err="1"/>
              <a:t>iv_cover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31" y="2916201"/>
            <a:ext cx="3234665" cy="31567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91" y="2916201"/>
            <a:ext cx="3234665" cy="3156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29561" y="6187155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GIF</a:t>
            </a:r>
            <a:r>
              <a:rPr lang="zh-CN" altLang="zh-CN" dirty="0"/>
              <a:t>动图播放开始时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44754" y="6187155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GIF</a:t>
            </a:r>
            <a:r>
              <a:rPr lang="zh-CN" altLang="zh-CN" dirty="0"/>
              <a:t>动图临近播放结束时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97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Glide</a:t>
            </a:r>
            <a:r>
              <a:rPr lang="zh-CN" altLang="zh-CN" dirty="0"/>
              <a:t>加载网络视频封面</a:t>
            </a:r>
            <a:r>
              <a:rPr lang="zh-CN" altLang="en-US" dirty="0" smtClean="0"/>
              <a:t>的</a:t>
            </a:r>
            <a:r>
              <a:rPr lang="zh-CN" altLang="en-US" dirty="0" smtClean="0"/>
              <a:t>演示效果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42879" y="6187155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加载视频第</a:t>
            </a:r>
            <a:r>
              <a:rPr lang="en-US" altLang="zh-CN" dirty="0"/>
              <a:t>10</a:t>
            </a:r>
            <a:r>
              <a:rPr lang="zh-CN" altLang="zh-CN" dirty="0"/>
              <a:t>秒时候的画面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40056" y="6187155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加载视频第</a:t>
            </a:r>
            <a:r>
              <a:rPr lang="en-US" altLang="zh-CN" dirty="0"/>
              <a:t>45</a:t>
            </a:r>
            <a:r>
              <a:rPr lang="zh-CN" altLang="zh-CN" dirty="0"/>
              <a:t>秒时候的画面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12" y="1690687"/>
            <a:ext cx="3945797" cy="435133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57" y="1686646"/>
            <a:ext cx="3949461" cy="43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86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13.4  </a:t>
            </a:r>
            <a:r>
              <a:rPr lang="zh-CN" altLang="en-US" dirty="0"/>
              <a:t>即时通信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</a:t>
            </a:r>
            <a:r>
              <a:rPr lang="en-US" altLang="zh-CN" dirty="0"/>
              <a:t>App</a:t>
            </a:r>
            <a:r>
              <a:rPr lang="zh-CN" altLang="zh-CN" dirty="0"/>
              <a:t>开发在即时通信方面的几种进阶用法，首先说明如何通过</a:t>
            </a:r>
            <a:r>
              <a:rPr lang="en-US" altLang="zh-CN" dirty="0" err="1"/>
              <a:t>SocketIO</a:t>
            </a:r>
            <a:r>
              <a:rPr lang="zh-CN" altLang="zh-CN" dirty="0"/>
              <a:t>在两部设备之间传输文本消息，接着描述如何通过</a:t>
            </a:r>
            <a:r>
              <a:rPr lang="en-US" altLang="zh-CN" dirty="0" err="1"/>
              <a:t>SocketIO</a:t>
            </a:r>
            <a:r>
              <a:rPr lang="zh-CN" altLang="zh-CN" dirty="0"/>
              <a:t>在两部设备之间传输图片消息，然后指出</a:t>
            </a:r>
            <a:r>
              <a:rPr lang="en-US" altLang="zh-CN" dirty="0" err="1"/>
              <a:t>SocketIO</a:t>
            </a:r>
            <a:r>
              <a:rPr lang="zh-CN" altLang="zh-CN" dirty="0"/>
              <a:t>的局限性并引入</a:t>
            </a:r>
            <a:r>
              <a:rPr lang="en-US" altLang="zh-CN" dirty="0" err="1"/>
              <a:t>WebSocket</a:t>
            </a:r>
            <a:r>
              <a:rPr lang="zh-CN" altLang="zh-CN" dirty="0"/>
              <a:t>协议，以及如何利用</a:t>
            </a:r>
            <a:r>
              <a:rPr lang="en-US" altLang="zh-CN" dirty="0" err="1"/>
              <a:t>WebSocket</a:t>
            </a:r>
            <a:r>
              <a:rPr lang="zh-CN" altLang="zh-CN" dirty="0"/>
              <a:t>更方便地在设备之间传输各类消息。</a:t>
            </a:r>
          </a:p>
          <a:p>
            <a:r>
              <a:rPr lang="en-US" altLang="zh-CN" dirty="0" smtClean="0"/>
              <a:t>13.4.1  </a:t>
            </a:r>
            <a:r>
              <a:rPr lang="zh-CN" altLang="en-US" dirty="0"/>
              <a:t>通过</a:t>
            </a:r>
            <a:r>
              <a:rPr lang="en-US" altLang="zh-CN" dirty="0" err="1"/>
              <a:t>SocketIO</a:t>
            </a:r>
            <a:r>
              <a:rPr lang="zh-CN" altLang="en-US" dirty="0"/>
              <a:t>传输文本消息</a:t>
            </a:r>
          </a:p>
          <a:p>
            <a:r>
              <a:rPr lang="en-US" altLang="zh-CN" dirty="0" smtClean="0"/>
              <a:t>13.4.2  </a:t>
            </a:r>
            <a:r>
              <a:rPr lang="zh-CN" altLang="en-US" dirty="0"/>
              <a:t>通过</a:t>
            </a:r>
            <a:r>
              <a:rPr lang="en-US" altLang="zh-CN" dirty="0" err="1"/>
              <a:t>SocketIO</a:t>
            </a:r>
            <a:r>
              <a:rPr lang="zh-CN" altLang="en-US" dirty="0"/>
              <a:t>传输图片消息</a:t>
            </a:r>
          </a:p>
          <a:p>
            <a:r>
              <a:rPr lang="en-US" altLang="zh-CN" dirty="0" smtClean="0"/>
              <a:t>13.4.3  </a:t>
            </a:r>
            <a:r>
              <a:rPr lang="zh-CN" altLang="en-US" dirty="0"/>
              <a:t>利用</a:t>
            </a:r>
            <a:r>
              <a:rPr lang="en-US" altLang="zh-CN" dirty="0" err="1"/>
              <a:t>WebSocket</a:t>
            </a:r>
            <a:r>
              <a:rPr lang="zh-CN" altLang="en-US" dirty="0"/>
              <a:t>传输消息</a:t>
            </a:r>
          </a:p>
        </p:txBody>
      </p:sp>
    </p:spTree>
    <p:extLst>
      <p:ext uri="{BB962C8B-B14F-4D97-AF65-F5344CB8AC3E}">
        <p14:creationId xmlns:p14="http://schemas.microsoft.com/office/powerpoint/2010/main" val="274815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13.4.1  </a:t>
            </a:r>
            <a:r>
              <a:rPr lang="zh-CN" altLang="en-US" dirty="0"/>
              <a:t>通过</a:t>
            </a:r>
            <a:r>
              <a:rPr lang="en-US" altLang="zh-CN" dirty="0" err="1"/>
              <a:t>SocketIO</a:t>
            </a:r>
            <a:r>
              <a:rPr lang="zh-CN" altLang="en-US" dirty="0"/>
              <a:t>传输文本消息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zh-CN" dirty="0"/>
              <a:t>协议仅能用于一次性的接口访问，却不适用于点对点的即时通信功能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即时通信技术需要满足两方面的基本</a:t>
            </a:r>
            <a:r>
              <a:rPr lang="zh-CN" altLang="zh-CN" dirty="0" smtClean="0"/>
              <a:t>条件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）必须</a:t>
            </a:r>
            <a:r>
              <a:rPr lang="zh-CN" altLang="zh-CN" dirty="0" smtClean="0"/>
              <a:t>是</a:t>
            </a:r>
            <a:r>
              <a:rPr lang="zh-CN" altLang="zh-CN" dirty="0"/>
              <a:t>长连接，以便在两部设备间持续通信，避免频繁的“连接</a:t>
            </a:r>
            <a:r>
              <a:rPr lang="en-US" altLang="zh-CN" dirty="0"/>
              <a:t>-</a:t>
            </a:r>
            <a:r>
              <a:rPr lang="zh-CN" altLang="zh-CN" dirty="0"/>
              <a:t>断开”、“连接</a:t>
            </a:r>
            <a:r>
              <a:rPr lang="en-US" altLang="zh-CN" dirty="0"/>
              <a:t>-</a:t>
            </a:r>
            <a:r>
              <a:rPr lang="zh-CN" altLang="zh-CN" dirty="0"/>
              <a:t>断开”造成资源浪费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）必须</a:t>
            </a:r>
            <a:r>
              <a:rPr lang="zh-CN" altLang="zh-CN" dirty="0" smtClean="0"/>
              <a:t>支持</a:t>
            </a:r>
            <a:r>
              <a:rPr lang="zh-CN" altLang="zh-CN" dirty="0"/>
              <a:t>双向交流，既允许</a:t>
            </a:r>
            <a:r>
              <a:rPr lang="en-US" altLang="zh-CN" dirty="0"/>
              <a:t>A</a:t>
            </a:r>
            <a:r>
              <a:rPr lang="zh-CN" altLang="zh-CN" dirty="0"/>
              <a:t>设备主动向</a:t>
            </a:r>
            <a:r>
              <a:rPr lang="en-US" altLang="zh-CN" dirty="0"/>
              <a:t>B</a:t>
            </a:r>
            <a:r>
              <a:rPr lang="zh-CN" altLang="zh-CN" dirty="0"/>
              <a:t>设备发消息，又允许</a:t>
            </a:r>
            <a:r>
              <a:rPr lang="en-US" altLang="zh-CN" dirty="0"/>
              <a:t>B</a:t>
            </a:r>
            <a:r>
              <a:rPr lang="zh-CN" altLang="zh-CN" dirty="0"/>
              <a:t>设备主动向</a:t>
            </a:r>
            <a:r>
              <a:rPr lang="en-US" altLang="zh-CN" dirty="0"/>
              <a:t>A</a:t>
            </a:r>
            <a:r>
              <a:rPr lang="zh-CN" altLang="zh-CN" dirty="0"/>
              <a:t>设备发消息。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72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SocketIO</a:t>
            </a:r>
            <a:r>
              <a:rPr lang="zh-CN" altLang="en-US" dirty="0" smtClean="0"/>
              <a:t>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SocketIO</a:t>
            </a:r>
            <a:r>
              <a:rPr lang="zh-CN" altLang="en-US" dirty="0"/>
              <a:t>提供了</a:t>
            </a:r>
            <a:r>
              <a:rPr lang="en-US" altLang="zh-CN" dirty="0"/>
              <a:t>Socket</a:t>
            </a:r>
            <a:r>
              <a:rPr lang="zh-CN" altLang="en-US" dirty="0"/>
              <a:t>工具完成消息的收发操作，</a:t>
            </a:r>
            <a:r>
              <a:rPr lang="en-US" altLang="zh-CN" dirty="0"/>
              <a:t>Socket</a:t>
            </a:r>
            <a:r>
              <a:rPr lang="zh-CN" altLang="en-US" dirty="0"/>
              <a:t>对象由</a:t>
            </a:r>
            <a:r>
              <a:rPr lang="en-US" altLang="zh-CN" dirty="0"/>
              <a:t>IO</a:t>
            </a:r>
            <a:r>
              <a:rPr lang="zh-CN" altLang="en-US" dirty="0"/>
              <a:t>工具的</a:t>
            </a:r>
            <a:r>
              <a:rPr lang="en-US" altLang="zh-CN" dirty="0"/>
              <a:t>socket</a:t>
            </a:r>
            <a:r>
              <a:rPr lang="zh-CN" altLang="en-US" dirty="0"/>
              <a:t>方法获得，它的常用方法说明如下：</a:t>
            </a:r>
          </a:p>
          <a:p>
            <a:pPr lvl="1"/>
            <a:r>
              <a:rPr lang="en-US" altLang="zh-CN" dirty="0"/>
              <a:t>connect</a:t>
            </a:r>
            <a:r>
              <a:rPr lang="zh-CN" altLang="en-US" dirty="0"/>
              <a:t>：建立</a:t>
            </a:r>
            <a:r>
              <a:rPr lang="en-US" altLang="zh-CN" dirty="0"/>
              <a:t>Socket</a:t>
            </a:r>
            <a:r>
              <a:rPr lang="zh-CN" altLang="en-US" dirty="0"/>
              <a:t>连接。</a:t>
            </a:r>
          </a:p>
          <a:p>
            <a:pPr lvl="1"/>
            <a:r>
              <a:rPr lang="en-US" altLang="zh-CN" dirty="0"/>
              <a:t>connected</a:t>
            </a:r>
            <a:r>
              <a:rPr lang="zh-CN" altLang="en-US" dirty="0"/>
              <a:t>：判断是否连上</a:t>
            </a:r>
            <a:r>
              <a:rPr lang="en-US" altLang="zh-CN" dirty="0"/>
              <a:t>Socket</a:t>
            </a:r>
            <a:r>
              <a:rPr lang="zh-CN" altLang="en-US" dirty="0"/>
              <a:t>。</a:t>
            </a:r>
          </a:p>
          <a:p>
            <a:pPr lvl="1"/>
            <a:r>
              <a:rPr lang="en-US" altLang="zh-CN" dirty="0"/>
              <a:t>emit</a:t>
            </a:r>
            <a:r>
              <a:rPr lang="zh-CN" altLang="en-US" dirty="0"/>
              <a:t>：向服务器提交指定事件的消息。</a:t>
            </a:r>
          </a:p>
          <a:p>
            <a:pPr lvl="1"/>
            <a:r>
              <a:rPr lang="en-US" altLang="zh-CN" dirty="0"/>
              <a:t>on</a:t>
            </a:r>
            <a:r>
              <a:rPr lang="zh-CN" altLang="en-US" dirty="0"/>
              <a:t>：开始监听服务端推送的事件消息。</a:t>
            </a:r>
          </a:p>
          <a:p>
            <a:pPr lvl="1"/>
            <a:r>
              <a:rPr lang="en-US" altLang="zh-CN" dirty="0"/>
              <a:t>off</a:t>
            </a:r>
            <a:r>
              <a:rPr lang="zh-CN" altLang="en-US" dirty="0"/>
              <a:t>：取消监听服务端推送的事件消息。</a:t>
            </a:r>
          </a:p>
          <a:p>
            <a:pPr lvl="1"/>
            <a:r>
              <a:rPr lang="en-US" altLang="zh-CN" dirty="0"/>
              <a:t>disconnect</a:t>
            </a:r>
            <a:r>
              <a:rPr lang="zh-CN" altLang="en-US" dirty="0"/>
              <a:t>：断开</a:t>
            </a:r>
            <a:r>
              <a:rPr lang="en-US" altLang="zh-CN" dirty="0"/>
              <a:t>Socket</a:t>
            </a:r>
            <a:r>
              <a:rPr lang="zh-CN" altLang="en-US" dirty="0"/>
              <a:t>连接。</a:t>
            </a:r>
          </a:p>
          <a:p>
            <a:pPr lvl="1"/>
            <a:r>
              <a:rPr lang="en-US" altLang="zh-CN" dirty="0"/>
              <a:t>close</a:t>
            </a:r>
            <a:r>
              <a:rPr lang="zh-CN" altLang="en-US" dirty="0"/>
              <a:t>：关闭</a:t>
            </a:r>
            <a:r>
              <a:rPr lang="en-US" altLang="zh-CN" dirty="0"/>
              <a:t>Socket</a:t>
            </a:r>
            <a:r>
              <a:rPr lang="zh-CN" altLang="en-US" dirty="0"/>
              <a:t>连接。</a:t>
            </a:r>
          </a:p>
        </p:txBody>
      </p:sp>
    </p:spTree>
    <p:extLst>
      <p:ext uri="{BB962C8B-B14F-4D97-AF65-F5344CB8AC3E}">
        <p14:creationId xmlns:p14="http://schemas.microsoft.com/office/powerpoint/2010/main" val="7238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双向</a:t>
            </a:r>
            <a:r>
              <a:rPr lang="en-US" altLang="zh-CN" dirty="0"/>
              <a:t>Socket</a:t>
            </a:r>
            <a:r>
              <a:rPr lang="zh-CN" altLang="zh-CN" dirty="0"/>
              <a:t>通信的</a:t>
            </a:r>
            <a:r>
              <a:rPr lang="en-US" altLang="zh-CN" dirty="0"/>
              <a:t>App</a:t>
            </a:r>
            <a:r>
              <a:rPr lang="zh-CN" altLang="zh-CN" dirty="0"/>
              <a:t>消息收发流程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8" y="1825625"/>
            <a:ext cx="10231523" cy="4351338"/>
          </a:xfrm>
        </p:spPr>
      </p:pic>
    </p:spTree>
    <p:extLst>
      <p:ext uri="{BB962C8B-B14F-4D97-AF65-F5344CB8AC3E}">
        <p14:creationId xmlns:p14="http://schemas.microsoft.com/office/powerpoint/2010/main" val="14671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SocketIO</a:t>
            </a:r>
            <a:r>
              <a:rPr lang="zh-CN" altLang="en-US" dirty="0" smtClean="0"/>
              <a:t>传输文本的效果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06907" y="529807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准备</a:t>
            </a:r>
            <a:r>
              <a:rPr lang="zh-CN" altLang="zh-CN" dirty="0" smtClean="0"/>
              <a:t>发送</a:t>
            </a:r>
            <a:r>
              <a:rPr lang="zh-CN" altLang="en-US" dirty="0" smtClean="0"/>
              <a:t>文本</a:t>
            </a:r>
            <a:r>
              <a:rPr lang="zh-CN" altLang="zh-CN" dirty="0" smtClean="0"/>
              <a:t>的</a:t>
            </a:r>
            <a:r>
              <a:rPr lang="zh-CN" altLang="zh-CN" dirty="0"/>
              <a:t>交互界面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34889" y="529807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成功</a:t>
            </a:r>
            <a:r>
              <a:rPr lang="zh-CN" altLang="zh-CN" dirty="0" smtClean="0"/>
              <a:t>发送</a:t>
            </a:r>
            <a:r>
              <a:rPr lang="zh-CN" altLang="en-US" dirty="0" smtClean="0"/>
              <a:t>文本</a:t>
            </a:r>
            <a:r>
              <a:rPr lang="zh-CN" altLang="zh-CN" dirty="0" smtClean="0"/>
              <a:t>的</a:t>
            </a:r>
            <a:r>
              <a:rPr lang="zh-CN" altLang="zh-CN" dirty="0"/>
              <a:t>交互界面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34" y="2369360"/>
            <a:ext cx="4419302" cy="243470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44" y="2369360"/>
            <a:ext cx="4408112" cy="24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2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13.1  </a:t>
            </a:r>
            <a:r>
              <a:rPr lang="zh-CN" altLang="en-US" dirty="0"/>
              <a:t>多线程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</a:t>
            </a:r>
            <a:r>
              <a:rPr lang="en-US" altLang="zh-CN" dirty="0"/>
              <a:t>App</a:t>
            </a:r>
            <a:r>
              <a:rPr lang="zh-CN" altLang="zh-CN" dirty="0"/>
              <a:t>开发对多线程的几种进阶用法</a:t>
            </a:r>
            <a:r>
              <a:rPr lang="zh-CN" altLang="zh-CN" dirty="0" smtClean="0"/>
              <a:t>，</a:t>
            </a:r>
            <a:r>
              <a:rPr lang="zh-CN" altLang="zh-CN" dirty="0"/>
              <a:t>内容包括如何利用</a:t>
            </a:r>
            <a:r>
              <a:rPr lang="en-US" altLang="zh-CN" dirty="0"/>
              <a:t>Message</a:t>
            </a:r>
            <a:r>
              <a:rPr lang="zh-CN" altLang="zh-CN" dirty="0"/>
              <a:t>配合</a:t>
            </a:r>
            <a:r>
              <a:rPr lang="en-US" altLang="zh-CN" dirty="0"/>
              <a:t>Handler</a:t>
            </a:r>
            <a:r>
              <a:rPr lang="zh-CN" altLang="zh-CN" dirty="0"/>
              <a:t>完成主线程与分线程之间的简单通信，如何通过</a:t>
            </a:r>
            <a:r>
              <a:rPr lang="en-US" altLang="zh-CN" dirty="0" err="1"/>
              <a:t>runOnUiThread</a:t>
            </a:r>
            <a:r>
              <a:rPr lang="zh-CN" altLang="zh-CN" dirty="0"/>
              <a:t>方法简化分线程与处理器的通信机制，如何使用工作管理器替代</a:t>
            </a:r>
            <a:r>
              <a:rPr lang="en-US" altLang="zh-CN" dirty="0" err="1"/>
              <a:t>IntentService</a:t>
            </a:r>
            <a:r>
              <a:rPr lang="zh-CN" altLang="zh-CN" dirty="0"/>
              <a:t>实现后台任务管理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13.1.1  </a:t>
            </a:r>
            <a:r>
              <a:rPr lang="zh-CN" altLang="zh-CN" dirty="0" smtClean="0"/>
              <a:t>分</a:t>
            </a:r>
            <a:r>
              <a:rPr lang="zh-CN" altLang="zh-CN" dirty="0"/>
              <a:t>线程通过</a:t>
            </a:r>
            <a:r>
              <a:rPr lang="en-US" altLang="zh-CN" dirty="0"/>
              <a:t>Handler</a:t>
            </a:r>
            <a:r>
              <a:rPr lang="zh-CN" altLang="zh-CN" dirty="0"/>
              <a:t>操作界面</a:t>
            </a:r>
            <a:endParaRPr lang="en-US" altLang="zh-CN" dirty="0"/>
          </a:p>
          <a:p>
            <a:r>
              <a:rPr lang="en-US" altLang="zh-CN" dirty="0" smtClean="0"/>
              <a:t>13.1.2  </a:t>
            </a:r>
            <a:r>
              <a:rPr lang="zh-CN" altLang="en-US" dirty="0"/>
              <a:t>通过</a:t>
            </a:r>
            <a:r>
              <a:rPr lang="en-US" altLang="zh-CN" dirty="0" err="1"/>
              <a:t>runOnUiThread</a:t>
            </a:r>
            <a:r>
              <a:rPr lang="zh-CN" altLang="en-US" dirty="0"/>
              <a:t>快速操纵界面</a:t>
            </a:r>
          </a:p>
          <a:p>
            <a:r>
              <a:rPr lang="en-US" altLang="zh-CN" dirty="0" smtClean="0"/>
              <a:t>13.1.3  </a:t>
            </a:r>
            <a:r>
              <a:rPr lang="zh-CN" altLang="en-US" dirty="0"/>
              <a:t>工作管理器</a:t>
            </a:r>
            <a:r>
              <a:rPr lang="en-US" altLang="zh-CN" dirty="0" err="1"/>
              <a:t>WorkManager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461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13.4.2  </a:t>
            </a:r>
            <a:r>
              <a:rPr lang="zh-CN" altLang="en-US" dirty="0"/>
              <a:t>通过</a:t>
            </a:r>
            <a:r>
              <a:rPr lang="en-US" altLang="zh-CN" dirty="0" err="1"/>
              <a:t>SocketIO</a:t>
            </a:r>
            <a:r>
              <a:rPr lang="zh-CN" altLang="en-US" dirty="0"/>
              <a:t>传输图片消息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SocketIO</a:t>
            </a:r>
            <a:r>
              <a:rPr lang="zh-CN" altLang="zh-CN" dirty="0"/>
              <a:t>不支持直接传输二进制数据，使得位图对象的字节数据无法作为</a:t>
            </a:r>
            <a:r>
              <a:rPr lang="en-US" altLang="zh-CN" dirty="0"/>
              <a:t>emit</a:t>
            </a:r>
            <a:r>
              <a:rPr lang="zh-CN" altLang="zh-CN" dirty="0"/>
              <a:t>方法的输入参数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除了</a:t>
            </a:r>
            <a:r>
              <a:rPr lang="zh-CN" altLang="zh-CN" dirty="0"/>
              <a:t>字符串类型，</a:t>
            </a:r>
            <a:r>
              <a:rPr lang="en-US" altLang="zh-CN" dirty="0" err="1"/>
              <a:t>SocketIO</a:t>
            </a:r>
            <a:r>
              <a:rPr lang="zh-CN" altLang="zh-CN" dirty="0"/>
              <a:t>还支持</a:t>
            </a:r>
            <a:r>
              <a:rPr lang="en-US" altLang="zh-CN" dirty="0" err="1"/>
              <a:t>JSONObject</a:t>
            </a:r>
            <a:r>
              <a:rPr lang="zh-CN" altLang="zh-CN" dirty="0"/>
              <a:t>类型的数据</a:t>
            </a:r>
            <a:r>
              <a:rPr lang="zh-CN" altLang="zh-CN" dirty="0" smtClean="0"/>
              <a:t>，可以</a:t>
            </a:r>
            <a:r>
              <a:rPr lang="zh-CN" altLang="zh-CN" dirty="0"/>
              <a:t>考虑利用</a:t>
            </a:r>
            <a:r>
              <a:rPr lang="en-US" altLang="zh-CN" dirty="0"/>
              <a:t>JSON</a:t>
            </a:r>
            <a:r>
              <a:rPr lang="zh-CN" altLang="zh-CN" dirty="0"/>
              <a:t>对象封装图像信息，把图像的字节数据通过</a:t>
            </a:r>
            <a:r>
              <a:rPr lang="en-US" altLang="zh-CN" dirty="0"/>
              <a:t>BASE64</a:t>
            </a:r>
            <a:r>
              <a:rPr lang="zh-CN" altLang="zh-CN" dirty="0"/>
              <a:t>编码成字符串保存起来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鉴于</a:t>
            </a:r>
            <a:r>
              <a:rPr lang="en-US" altLang="zh-CN" dirty="0"/>
              <a:t>JSON</a:t>
            </a:r>
            <a:r>
              <a:rPr lang="zh-CN" altLang="zh-CN" dirty="0"/>
              <a:t>格式允许容纳多个字段，同时图片有可能很大，因此建议将图片拆开分段传输，每段标明本次的分段序号、分段长度，以及分段数据，由接收方在收到后重新拼接成完整的图像。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975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SocketIO</a:t>
            </a:r>
            <a:r>
              <a:rPr lang="zh-CN" altLang="en-US" dirty="0" smtClean="0"/>
              <a:t>传输图片的效果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84877" y="630400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准备发送图片的交互界面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76621" y="630400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成功发送图片的交互界面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045" y="1685686"/>
            <a:ext cx="2933486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89" y="1685686"/>
            <a:ext cx="29334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09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13.4.3  </a:t>
            </a:r>
            <a:r>
              <a:rPr lang="zh-CN" altLang="en-US" dirty="0"/>
              <a:t>利用</a:t>
            </a:r>
            <a:r>
              <a:rPr lang="en-US" altLang="zh-CN" dirty="0" err="1"/>
              <a:t>WebSocket</a:t>
            </a:r>
            <a:r>
              <a:rPr lang="zh-CN" altLang="en-US" dirty="0"/>
              <a:t>传输消息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SocketIO</a:t>
            </a:r>
            <a:r>
              <a:rPr lang="zh-CN" altLang="zh-CN" dirty="0" smtClean="0"/>
              <a:t>存在</a:t>
            </a:r>
            <a:r>
              <a:rPr lang="zh-CN" altLang="en-US" dirty="0" smtClean="0"/>
              <a:t>以下</a:t>
            </a:r>
            <a:r>
              <a:rPr lang="zh-CN" altLang="zh-CN" dirty="0" smtClean="0"/>
              <a:t>局限：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 smtClean="0"/>
              <a:t>）不能</a:t>
            </a:r>
            <a:r>
              <a:rPr lang="zh-CN" altLang="zh-CN" dirty="0"/>
              <a:t>直接传输字节</a:t>
            </a:r>
            <a:r>
              <a:rPr lang="zh-CN" altLang="zh-CN" dirty="0" smtClean="0"/>
              <a:t>数据；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 smtClean="0"/>
              <a:t>）不能</a:t>
            </a:r>
            <a:r>
              <a:rPr lang="zh-CN" altLang="zh-CN" dirty="0"/>
              <a:t>保证前后发送的数据被收到时仍然是同样</a:t>
            </a:r>
            <a:r>
              <a:rPr lang="zh-CN" altLang="zh-CN" dirty="0" smtClean="0"/>
              <a:t>顺序；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 smtClean="0"/>
              <a:t>）服务</a:t>
            </a:r>
            <a:r>
              <a:rPr lang="zh-CN" altLang="en-US" dirty="0" smtClean="0"/>
              <a:t>端</a:t>
            </a:r>
            <a:r>
              <a:rPr lang="zh-CN" altLang="zh-CN" dirty="0" smtClean="0"/>
              <a:t>只有</a:t>
            </a:r>
            <a:r>
              <a:rPr lang="zh-CN" altLang="zh-CN" dirty="0"/>
              <a:t>一个</a:t>
            </a:r>
            <a:r>
              <a:rPr lang="en-US" altLang="zh-CN" dirty="0"/>
              <a:t>main</a:t>
            </a:r>
            <a:r>
              <a:rPr lang="zh-CN" altLang="zh-CN" dirty="0"/>
              <a:t>程序，不可避免地产生了性能瓶颈。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302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WebSocket</a:t>
            </a:r>
            <a:r>
              <a:rPr lang="zh-CN" altLang="en-US" dirty="0" smtClean="0"/>
              <a:t>的优势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）实时性更强，无需轮询即可实时获得对方设备的消息推送；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）利用率更高，连接创建之后，基于相同的控制协议，每次交互的数据包头部较小，节省了数据处理开销；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）功能更强大，</a:t>
            </a:r>
            <a:r>
              <a:rPr lang="en-US" altLang="zh-CN" dirty="0" err="1"/>
              <a:t>WebSocket</a:t>
            </a:r>
            <a:r>
              <a:rPr lang="zh-CN" altLang="zh-CN" dirty="0"/>
              <a:t>定义了二进制帧，使得传输二进制的字节数组不在话下；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）扩展更方便，</a:t>
            </a:r>
            <a:r>
              <a:rPr lang="en-US" altLang="zh-CN" dirty="0" err="1"/>
              <a:t>WebSocket</a:t>
            </a:r>
            <a:r>
              <a:rPr lang="zh-CN" altLang="zh-CN" dirty="0"/>
              <a:t>接口被托管在普通的</a:t>
            </a:r>
            <a:r>
              <a:rPr lang="en-US" altLang="zh-CN" dirty="0"/>
              <a:t>WEB</a:t>
            </a:r>
            <a:r>
              <a:rPr lang="zh-CN" altLang="zh-CN" dirty="0"/>
              <a:t>服务之上，跟着</a:t>
            </a:r>
            <a:r>
              <a:rPr lang="en-US" altLang="zh-CN" dirty="0"/>
              <a:t>WEB</a:t>
            </a:r>
            <a:r>
              <a:rPr lang="zh-CN" altLang="zh-CN" dirty="0"/>
              <a:t>服务方便扩容，有效规避了性能瓶颈；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825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如何使用</a:t>
            </a:r>
            <a:r>
              <a:rPr lang="en-US" altLang="zh-CN" dirty="0" err="1"/>
              <a:t>WebSocket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WebSocket</a:t>
            </a:r>
            <a:r>
              <a:rPr lang="zh-CN" altLang="zh-CN" dirty="0"/>
              <a:t>服务器</a:t>
            </a:r>
            <a:r>
              <a:rPr lang="zh-CN" altLang="zh-CN" dirty="0" smtClean="0"/>
              <a:t>给</a:t>
            </a:r>
            <a:r>
              <a:rPr lang="zh-CN" altLang="zh-CN" dirty="0"/>
              <a:t>任务类添加注解</a:t>
            </a:r>
            <a:r>
              <a:rPr lang="en-US" altLang="zh-CN" dirty="0"/>
              <a:t>@</a:t>
            </a:r>
            <a:r>
              <a:rPr lang="en-US" altLang="zh-CN" dirty="0" err="1"/>
              <a:t>ClientEndpoint</a:t>
            </a:r>
            <a:r>
              <a:rPr lang="zh-CN" altLang="zh-CN" dirty="0"/>
              <a:t>，表示该类属于</a:t>
            </a:r>
            <a:r>
              <a:rPr lang="en-US" altLang="zh-CN" dirty="0" err="1"/>
              <a:t>WebSocket</a:t>
            </a:r>
            <a:r>
              <a:rPr lang="zh-CN" altLang="zh-CN" dirty="0"/>
              <a:t>的客户端任务。</a:t>
            </a:r>
            <a:endParaRPr lang="en-US" altLang="zh-CN" dirty="0" smtClean="0"/>
          </a:p>
          <a:p>
            <a:r>
              <a:rPr lang="en-US" altLang="zh-CN" dirty="0" smtClean="0"/>
              <a:t>App</a:t>
            </a:r>
            <a:r>
              <a:rPr lang="zh-CN" altLang="zh-CN" dirty="0"/>
              <a:t>执行下述</a:t>
            </a:r>
            <a:r>
              <a:rPr lang="zh-CN" altLang="zh-CN" dirty="0" smtClean="0"/>
              <a:t>步骤向</a:t>
            </a:r>
            <a:r>
              <a:rPr lang="en-US" altLang="zh-CN" dirty="0" err="1"/>
              <a:t>WebSocket</a:t>
            </a:r>
            <a:r>
              <a:rPr lang="zh-CN" altLang="zh-CN" dirty="0"/>
              <a:t>服务器发送消息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获取</a:t>
            </a:r>
            <a:r>
              <a:rPr lang="en-US" altLang="zh-CN" dirty="0" err="1"/>
              <a:t>WebSocket</a:t>
            </a:r>
            <a:r>
              <a:rPr lang="zh-CN" altLang="zh-CN" dirty="0" smtClean="0"/>
              <a:t>容器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连接</a:t>
            </a:r>
            <a:r>
              <a:rPr lang="en-US" altLang="zh-CN" dirty="0" err="1"/>
              <a:t>WebSocket</a:t>
            </a:r>
            <a:r>
              <a:rPr lang="zh-CN" altLang="zh-CN" dirty="0" smtClean="0"/>
              <a:t>服务器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调用</a:t>
            </a:r>
            <a:r>
              <a:rPr lang="en-US" altLang="zh-CN" dirty="0" err="1"/>
              <a:t>WebSocket</a:t>
            </a:r>
            <a:r>
              <a:rPr lang="zh-CN" altLang="zh-CN" dirty="0"/>
              <a:t>任务的发送方法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739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WebSocket</a:t>
            </a:r>
            <a:r>
              <a:rPr lang="zh-CN" altLang="en-US" dirty="0" smtClean="0"/>
              <a:t>传输消息的效果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06907" y="5298074"/>
            <a:ext cx="261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准备</a:t>
            </a:r>
            <a:r>
              <a:rPr lang="zh-CN" altLang="zh-CN" dirty="0" smtClean="0"/>
              <a:t>发送</a:t>
            </a:r>
            <a:r>
              <a:rPr lang="en-US" altLang="zh-CN" dirty="0" err="1"/>
              <a:t>WebSocket</a:t>
            </a:r>
            <a:r>
              <a:rPr lang="zh-CN" altLang="zh-CN" dirty="0"/>
              <a:t>消息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34889" y="5298074"/>
            <a:ext cx="261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 smtClean="0"/>
              <a:t>成功</a:t>
            </a:r>
            <a:r>
              <a:rPr lang="zh-CN" altLang="en-US" dirty="0" smtClean="0"/>
              <a:t>发送</a:t>
            </a:r>
            <a:r>
              <a:rPr lang="en-US" altLang="zh-CN" dirty="0" err="1" smtClean="0"/>
              <a:t>WebSocket</a:t>
            </a:r>
            <a:r>
              <a:rPr lang="zh-CN" altLang="zh-CN" dirty="0"/>
              <a:t>消息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4" y="2441275"/>
            <a:ext cx="4519559" cy="2431356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3" y="2441275"/>
            <a:ext cx="5310400" cy="2856799"/>
          </a:xfrm>
        </p:spPr>
      </p:pic>
    </p:spTree>
    <p:extLst>
      <p:ext uri="{BB962C8B-B14F-4D97-AF65-F5344CB8AC3E}">
        <p14:creationId xmlns:p14="http://schemas.microsoft.com/office/powerpoint/2010/main" val="853020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13.5  </a:t>
            </a:r>
            <a:r>
              <a:rPr lang="zh-CN" altLang="en-US" dirty="0"/>
              <a:t>实战项目：仿微信的私聊和群聊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手机最开始用于通话，后来增加了短信功能，初步满足了人与人之间的沟通需求。然而短信只能发文字，于是出现了能够发图片的彩信，但不管短信还是彩信，资费都太贵了，令人惜墨如金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后来</a:t>
            </a:r>
            <a:r>
              <a:rPr lang="zh-CN" altLang="zh-CN" dirty="0"/>
              <a:t>移动公司推出飞信，它支持从电脑向手机免费发短信，因而风靡一时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到</a:t>
            </a:r>
            <a:r>
              <a:rPr lang="zh-CN" altLang="zh-CN" dirty="0"/>
              <a:t>了智能机时代，更懂用户的微信异军突起，只需耗费少数流量即可发送丰富的图文消息，由此打败了短信、彩信、飞信，成为人们最常用的社交</a:t>
            </a:r>
            <a:r>
              <a:rPr lang="en-US" altLang="zh-CN" dirty="0"/>
              <a:t>App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54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13.5.1  </a:t>
            </a:r>
            <a:r>
              <a:rPr lang="zh-CN" altLang="en-US" dirty="0" smtClean="0"/>
              <a:t>需求</a:t>
            </a:r>
            <a:r>
              <a:rPr lang="zh-CN" altLang="en-US" dirty="0"/>
              <a:t>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聊天属于微信的基础功能，包括单人聊天和多人</a:t>
            </a:r>
            <a:r>
              <a:rPr lang="zh-CN" altLang="zh-CN" dirty="0" smtClean="0"/>
              <a:t>聊天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单人</a:t>
            </a:r>
            <a:r>
              <a:rPr lang="zh-CN" altLang="zh-CN" dirty="0"/>
              <a:t>聊天简称私</a:t>
            </a:r>
            <a:r>
              <a:rPr lang="zh-CN" altLang="zh-CN" dirty="0" smtClean="0"/>
              <a:t>聊</a:t>
            </a:r>
            <a:r>
              <a:rPr lang="zh-CN" altLang="en-US" dirty="0" smtClean="0"/>
              <a:t>，用于一对一的聊天，</a:t>
            </a:r>
            <a:r>
              <a:rPr lang="zh-CN" altLang="zh-CN" dirty="0"/>
              <a:t>聊天消息只发给对方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多</a:t>
            </a:r>
            <a:r>
              <a:rPr lang="zh-CN" altLang="zh-CN" dirty="0"/>
              <a:t>人聊天简称群</a:t>
            </a:r>
            <a:r>
              <a:rPr lang="zh-CN" altLang="zh-CN" dirty="0" smtClean="0"/>
              <a:t>聊</a:t>
            </a:r>
            <a:r>
              <a:rPr lang="zh-CN" altLang="en-US" dirty="0" smtClean="0"/>
              <a:t>，用于多对多的聊天</a:t>
            </a:r>
            <a:r>
              <a:rPr lang="zh-CN" altLang="zh-CN" dirty="0"/>
              <a:t>，该群的所有成员都会收到群消息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聊天界面既能发送文本消息，也能发送图片消息，且对方消息靠左对齐，我方消息靠右对齐。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微信聊天的效果图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50134" y="63040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微信的私聊界面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81416" y="63040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微信的群聊界面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149" y="1690688"/>
            <a:ext cx="2197029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67" y="1690688"/>
            <a:ext cx="21970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6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13.5.2  </a:t>
            </a:r>
            <a:r>
              <a:rPr lang="zh-CN" altLang="en-US" dirty="0" smtClean="0"/>
              <a:t>功能分析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即时</a:t>
            </a:r>
            <a:r>
              <a:rPr lang="zh-CN" altLang="zh-CN" dirty="0" smtClean="0"/>
              <a:t>通信有</a:t>
            </a:r>
            <a:r>
              <a:rPr lang="zh-CN" altLang="zh-CN" dirty="0"/>
              <a:t>两个</a:t>
            </a:r>
            <a:r>
              <a:rPr lang="zh-CN" altLang="zh-CN" dirty="0" smtClean="0"/>
              <a:t>意思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第一</a:t>
            </a:r>
            <a:r>
              <a:rPr lang="zh-CN" altLang="zh-CN" dirty="0"/>
              <a:t>个是通信，也就是传输消息，至少支持包含文字与图片在内的图文消息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第二</a:t>
            </a:r>
            <a:r>
              <a:rPr lang="zh-CN" altLang="zh-CN" dirty="0"/>
              <a:t>个是即时，也叫实时，发出来的消息要马上送到对方</a:t>
            </a:r>
            <a:r>
              <a:rPr lang="zh-CN" altLang="zh-CN" dirty="0" smtClean="0"/>
              <a:t>那里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/>
              <a:t>即时通信的特性决定了它没法采用基于短连接的</a:t>
            </a:r>
            <a:r>
              <a:rPr lang="en-US" altLang="zh-CN" dirty="0"/>
              <a:t>HTTP</a:t>
            </a:r>
            <a:r>
              <a:rPr lang="zh-CN" altLang="zh-CN" dirty="0"/>
              <a:t>协议，而必须采用基于长连接的网络协议，比如</a:t>
            </a:r>
            <a:r>
              <a:rPr lang="en-US" altLang="zh-CN" dirty="0"/>
              <a:t>Socket</a:t>
            </a:r>
            <a:r>
              <a:rPr lang="zh-CN" altLang="zh-CN" dirty="0"/>
              <a:t>、</a:t>
            </a:r>
            <a:r>
              <a:rPr lang="en-US" altLang="zh-CN" dirty="0"/>
              <a:t>MQTT</a:t>
            </a:r>
            <a:r>
              <a:rPr lang="zh-CN" altLang="zh-CN" dirty="0"/>
              <a:t>、</a:t>
            </a:r>
            <a:r>
              <a:rPr lang="en-US" altLang="zh-CN" dirty="0"/>
              <a:t>IMPP</a:t>
            </a:r>
            <a:r>
              <a:rPr lang="zh-CN" altLang="zh-CN" dirty="0"/>
              <a:t>、</a:t>
            </a:r>
            <a:r>
              <a:rPr lang="en-US" altLang="zh-CN" dirty="0"/>
              <a:t>XMPP</a:t>
            </a:r>
            <a:r>
              <a:rPr lang="zh-CN" altLang="zh-CN" dirty="0" smtClean="0"/>
              <a:t>等等。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42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13.1.1  </a:t>
            </a:r>
            <a:r>
              <a:rPr lang="zh-CN" altLang="en-US" dirty="0"/>
              <a:t>分线程通过</a:t>
            </a:r>
            <a:r>
              <a:rPr lang="en-US" altLang="zh-CN" dirty="0"/>
              <a:t>Handler</a:t>
            </a:r>
            <a:r>
              <a:rPr lang="zh-CN" altLang="en-US" dirty="0"/>
              <a:t>操作界面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结合</a:t>
            </a:r>
            <a:r>
              <a:rPr lang="en-US" altLang="zh-CN" dirty="0"/>
              <a:t>Handler</a:t>
            </a:r>
            <a:r>
              <a:rPr lang="zh-CN" altLang="zh-CN" dirty="0"/>
              <a:t>与</a:t>
            </a:r>
            <a:r>
              <a:rPr lang="en-US" altLang="zh-CN" dirty="0"/>
              <a:t>Message</a:t>
            </a:r>
            <a:r>
              <a:rPr lang="zh-CN" altLang="zh-CN" dirty="0"/>
              <a:t>能够实现线程间</a:t>
            </a:r>
            <a:r>
              <a:rPr lang="zh-CN" altLang="zh-CN" dirty="0" smtClean="0"/>
              <a:t>通信</a:t>
            </a:r>
            <a:r>
              <a:rPr lang="zh-CN" altLang="en-US" dirty="0" smtClean="0"/>
              <a:t>，</a:t>
            </a:r>
            <a:r>
              <a:rPr lang="zh-CN" altLang="zh-CN" dirty="0"/>
              <a:t>由分线程向主线程传递消息的</a:t>
            </a:r>
            <a:r>
              <a:rPr lang="zh-CN" altLang="zh-CN" dirty="0" smtClean="0"/>
              <a:t>过程</a:t>
            </a:r>
            <a:r>
              <a:rPr lang="zh-CN" altLang="en-US" dirty="0" smtClean="0"/>
              <a:t>分为下列四个步骤：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在主线程中构造一个处理器对象，并启动分线程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在分线程中构造一个</a:t>
            </a:r>
            <a:r>
              <a:rPr lang="en-US" altLang="zh-CN" dirty="0"/>
              <a:t>Message</a:t>
            </a:r>
            <a:r>
              <a:rPr lang="zh-CN" altLang="zh-CN" dirty="0"/>
              <a:t>类型的消息包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在分线程中通过处理器对象将</a:t>
            </a:r>
            <a:r>
              <a:rPr lang="en-US" altLang="zh-CN" dirty="0"/>
              <a:t>Message</a:t>
            </a:r>
            <a:r>
              <a:rPr lang="zh-CN" altLang="zh-CN" dirty="0"/>
              <a:t>消息发出去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/>
              <a:t>主线程的</a:t>
            </a:r>
            <a:r>
              <a:rPr lang="en-US" altLang="zh-CN" dirty="0"/>
              <a:t>Handler</a:t>
            </a:r>
            <a:r>
              <a:rPr lang="zh-CN" altLang="zh-CN" dirty="0"/>
              <a:t>对象处理接收到的消息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764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即时通信工具用到的技术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）底部标签栏</a:t>
            </a:r>
            <a:r>
              <a:rPr lang="zh-CN" altLang="en-US" dirty="0" smtClean="0"/>
              <a:t>：用于</a:t>
            </a:r>
            <a:r>
              <a:rPr lang="zh-CN" altLang="en-US" dirty="0"/>
              <a:t>控制切换到哪个</a:t>
            </a:r>
            <a:r>
              <a:rPr lang="zh-CN" altLang="en-US" dirty="0" smtClean="0"/>
              <a:t>页面。</a:t>
            </a:r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）列表控件</a:t>
            </a:r>
            <a:r>
              <a:rPr lang="zh-CN" altLang="en-US" dirty="0" smtClean="0"/>
              <a:t>：用于展示好友列表和群</a:t>
            </a:r>
            <a:r>
              <a:rPr lang="zh-CN" altLang="en-US" dirty="0"/>
              <a:t>聊</a:t>
            </a:r>
            <a:r>
              <a:rPr lang="zh-CN" altLang="en-US" dirty="0" smtClean="0"/>
              <a:t>列表。</a:t>
            </a:r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）输入对话框</a:t>
            </a:r>
            <a:r>
              <a:rPr lang="zh-CN" altLang="en-US" dirty="0" smtClean="0"/>
              <a:t>：用于个人</a:t>
            </a:r>
            <a:r>
              <a:rPr lang="zh-CN" altLang="en-US" dirty="0"/>
              <a:t>信息页面修改用户</a:t>
            </a:r>
            <a:r>
              <a:rPr lang="zh-CN" altLang="en-US" dirty="0" smtClean="0"/>
              <a:t>昵称。</a:t>
            </a:r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）圆角</a:t>
            </a:r>
            <a:r>
              <a:rPr lang="zh-CN" altLang="en-US" dirty="0" smtClean="0"/>
              <a:t>矩形：</a:t>
            </a:r>
            <a:r>
              <a:rPr lang="zh-CN" altLang="en-US" dirty="0" smtClean="0"/>
              <a:t>用户头像采用了圆角</a:t>
            </a:r>
            <a:r>
              <a:rPr lang="zh-CN" altLang="en-US" dirty="0"/>
              <a:t>矩形</a:t>
            </a:r>
            <a:r>
              <a:rPr lang="zh-CN" altLang="en-US" dirty="0" smtClean="0"/>
              <a:t>裁剪。</a:t>
            </a:r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/>
              <a:t>Socket</a:t>
            </a:r>
            <a:r>
              <a:rPr lang="zh-CN" altLang="en-US" dirty="0"/>
              <a:t>通信：聊天消息实时传给对方，需要采取</a:t>
            </a:r>
            <a:r>
              <a:rPr lang="en-US" altLang="zh-CN" dirty="0"/>
              <a:t>Socket</a:t>
            </a:r>
            <a:r>
              <a:rPr lang="zh-CN" altLang="en-US" dirty="0"/>
              <a:t>通信与后端服务器</a:t>
            </a:r>
            <a:r>
              <a:rPr lang="zh-CN" altLang="en-US" dirty="0" smtClean="0"/>
              <a:t>交互。</a:t>
            </a:r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）移动数据格式</a:t>
            </a:r>
            <a:r>
              <a:rPr lang="en-US" altLang="zh-CN" dirty="0"/>
              <a:t>JSON</a:t>
            </a:r>
            <a:r>
              <a:rPr lang="zh-CN" altLang="en-US" dirty="0" smtClean="0"/>
              <a:t>：聊天的图</a:t>
            </a:r>
            <a:r>
              <a:rPr lang="zh-CN" altLang="en-US" dirty="0"/>
              <a:t>文</a:t>
            </a:r>
            <a:r>
              <a:rPr lang="zh-CN" altLang="en-US" dirty="0" smtClean="0"/>
              <a:t>消息要封装</a:t>
            </a:r>
            <a:r>
              <a:rPr lang="zh-CN" altLang="en-US" dirty="0"/>
              <a:t>为</a:t>
            </a:r>
            <a:r>
              <a:rPr lang="en-US" altLang="zh-CN" dirty="0"/>
              <a:t>JSON</a:t>
            </a:r>
            <a:r>
              <a:rPr lang="zh-CN" altLang="en-US" dirty="0" smtClean="0"/>
              <a:t>格式。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9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仿微信聊天的例程介绍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dirty="0" smtClean="0"/>
              <a:t>下面介绍</a:t>
            </a:r>
            <a:r>
              <a:rPr lang="zh-CN" altLang="en-US" dirty="0" smtClean="0"/>
              <a:t>随书</a:t>
            </a:r>
            <a:r>
              <a:rPr lang="zh-CN" altLang="zh-CN" dirty="0" smtClean="0"/>
              <a:t>源码</a:t>
            </a:r>
            <a:r>
              <a:rPr lang="en-US" altLang="zh-CN" dirty="0" smtClean="0"/>
              <a:t>chapter13</a:t>
            </a:r>
            <a:r>
              <a:rPr lang="zh-CN" altLang="zh-CN" dirty="0" smtClean="0"/>
              <a:t>模块</a:t>
            </a:r>
            <a:r>
              <a:rPr lang="zh-CN" altLang="zh-CN" dirty="0"/>
              <a:t>中，</a:t>
            </a:r>
            <a:r>
              <a:rPr lang="zh-CN" altLang="zh-CN" dirty="0" smtClean="0"/>
              <a:t>与</a:t>
            </a:r>
            <a:r>
              <a:rPr lang="zh-CN" altLang="en-US" dirty="0"/>
              <a:t>仿微信聊天</a:t>
            </a:r>
            <a:r>
              <a:rPr lang="zh-CN" altLang="zh-CN" dirty="0" smtClean="0"/>
              <a:t>有关的代码：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WeLoginActivity.java</a:t>
            </a:r>
            <a:r>
              <a:rPr lang="zh-CN" altLang="zh-CN" dirty="0"/>
              <a:t>：这是仿微信聊天的登录页面。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WeChatActivity.java</a:t>
            </a:r>
            <a:r>
              <a:rPr lang="zh-CN" altLang="zh-CN" dirty="0"/>
              <a:t>：这是登录进去后的主界面（内含三个碎片页）。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FriendListFragment.java</a:t>
            </a:r>
            <a:r>
              <a:rPr lang="zh-CN" altLang="zh-CN" dirty="0"/>
              <a:t>：这是好友列表的碎片页。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GroupListFragment.java</a:t>
            </a:r>
            <a:r>
              <a:rPr lang="zh-CN" altLang="zh-CN" dirty="0"/>
              <a:t>：这是群聊列表的碎片页。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/>
              <a:t>MyInfoFragment.java</a:t>
            </a:r>
            <a:r>
              <a:rPr lang="zh-CN" altLang="zh-CN" dirty="0"/>
              <a:t>：这是个人信息的碎片页。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</a:t>
            </a:r>
            <a:r>
              <a:rPr lang="en-US" altLang="zh-CN" dirty="0"/>
              <a:t>FriendChatActivity.java</a:t>
            </a:r>
            <a:r>
              <a:rPr lang="zh-CN" altLang="zh-CN" dirty="0"/>
              <a:t>：这是单人聊天的私聊界面。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</a:t>
            </a:r>
            <a:r>
              <a:rPr lang="en-US" altLang="zh-CN" dirty="0"/>
              <a:t>GroupChatActivity.java</a:t>
            </a:r>
            <a:r>
              <a:rPr lang="zh-CN" altLang="zh-CN" dirty="0"/>
              <a:t>：这是多人聊天的群聊界面。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598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13.5.3  </a:t>
            </a:r>
            <a:r>
              <a:rPr lang="zh-CN" altLang="en-US" dirty="0" smtClean="0"/>
              <a:t>效果</a:t>
            </a:r>
            <a:r>
              <a:rPr lang="zh-CN" altLang="en-US" dirty="0"/>
              <a:t>展示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54" y="1690688"/>
            <a:ext cx="4104545" cy="4028536"/>
          </a:xfrm>
        </p:spPr>
      </p:pic>
      <p:sp>
        <p:nvSpPr>
          <p:cNvPr id="4" name="文本框 3"/>
          <p:cNvSpPr txBox="1"/>
          <p:nvPr/>
        </p:nvSpPr>
        <p:spPr>
          <a:xfrm>
            <a:off x="2629606" y="60365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好友列表页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996712" y="60365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群聊列表页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47" y="1690688"/>
            <a:ext cx="4104546" cy="40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20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私聊的效果图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50134" y="63040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浩宇</a:t>
            </a:r>
            <a:r>
              <a:rPr lang="zh-CN" altLang="zh-CN" dirty="0" smtClean="0"/>
              <a:t>的</a:t>
            </a:r>
            <a:r>
              <a:rPr lang="zh-CN" altLang="en-US" dirty="0" smtClean="0"/>
              <a:t>聊天</a:t>
            </a:r>
            <a:r>
              <a:rPr lang="zh-CN" altLang="zh-CN" dirty="0" smtClean="0"/>
              <a:t>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81416" y="63040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欣怡的聊天界面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31" y="1690688"/>
            <a:ext cx="2189862" cy="435133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35" y="1690688"/>
            <a:ext cx="25498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2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群聊的效果图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50134" y="63040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浩宇的群聊界面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81416" y="63040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俊杰的群聊界面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028" y="1676899"/>
            <a:ext cx="2563267" cy="4378916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75" y="1676899"/>
            <a:ext cx="2582210" cy="440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13.6  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本章主要介绍了</a:t>
            </a:r>
            <a:r>
              <a:rPr lang="en-US" altLang="zh-CN" dirty="0"/>
              <a:t>App</a:t>
            </a:r>
            <a:r>
              <a:rPr lang="zh-CN" altLang="zh-CN" dirty="0"/>
              <a:t>开发用到的网络通信技术，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/>
              <a:t>多线程（分线程通过</a:t>
            </a:r>
            <a:r>
              <a:rPr lang="en-US" altLang="zh-CN" dirty="0"/>
              <a:t>Handler</a:t>
            </a:r>
            <a:r>
              <a:rPr lang="zh-CN" altLang="zh-CN" dirty="0"/>
              <a:t>操作</a:t>
            </a:r>
            <a:r>
              <a:rPr lang="zh-CN" altLang="zh-CN" dirty="0" smtClean="0"/>
              <a:t>界面、通过</a:t>
            </a:r>
            <a:r>
              <a:rPr lang="en-US" altLang="zh-CN" dirty="0" err="1"/>
              <a:t>runOnUiThread</a:t>
            </a:r>
            <a:r>
              <a:rPr lang="zh-CN" altLang="zh-CN" dirty="0"/>
              <a:t>快速操纵界面、工作管理器</a:t>
            </a:r>
            <a:r>
              <a:rPr lang="en-US" altLang="zh-CN" dirty="0" err="1"/>
              <a:t>WorkManager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</a:t>
            </a:r>
            <a:r>
              <a:rPr lang="zh-CN" altLang="zh-CN" dirty="0"/>
              <a:t>访问（移动数据格式</a:t>
            </a:r>
            <a:r>
              <a:rPr lang="en-US" altLang="zh-CN" dirty="0"/>
              <a:t>JSON</a:t>
            </a:r>
            <a:r>
              <a:rPr lang="zh-CN" altLang="zh-CN" dirty="0"/>
              <a:t>、通过</a:t>
            </a:r>
            <a:r>
              <a:rPr lang="en-US" altLang="zh-CN" dirty="0" err="1"/>
              <a:t>okhttp</a:t>
            </a:r>
            <a:r>
              <a:rPr lang="zh-CN" altLang="zh-CN" dirty="0"/>
              <a:t>调用</a:t>
            </a:r>
            <a:r>
              <a:rPr lang="en-US" altLang="zh-CN" dirty="0"/>
              <a:t>HTTP</a:t>
            </a:r>
            <a:r>
              <a:rPr lang="zh-CN" altLang="zh-CN" dirty="0"/>
              <a:t>接口、使用</a:t>
            </a:r>
            <a:r>
              <a:rPr lang="en-US" altLang="zh-CN" dirty="0" err="1"/>
              <a:t>okhttp</a:t>
            </a:r>
            <a:r>
              <a:rPr lang="zh-CN" altLang="zh-CN" dirty="0"/>
              <a:t>下载和上传文件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图片</a:t>
            </a:r>
            <a:r>
              <a:rPr lang="zh-CN" altLang="zh-CN" dirty="0"/>
              <a:t>加载（使用</a:t>
            </a:r>
            <a:r>
              <a:rPr lang="en-US" altLang="zh-CN" dirty="0"/>
              <a:t>Glide</a:t>
            </a:r>
            <a:r>
              <a:rPr lang="zh-CN" altLang="zh-CN" dirty="0"/>
              <a:t>加载网络图片、利用</a:t>
            </a:r>
            <a:r>
              <a:rPr lang="en-US" altLang="zh-CN" dirty="0"/>
              <a:t>Glide</a:t>
            </a:r>
            <a:r>
              <a:rPr lang="zh-CN" altLang="zh-CN" dirty="0"/>
              <a:t>实现图片的三级缓存、使用</a:t>
            </a:r>
            <a:r>
              <a:rPr lang="en-US" altLang="zh-CN" dirty="0"/>
              <a:t>Glide</a:t>
            </a:r>
            <a:r>
              <a:rPr lang="zh-CN" altLang="zh-CN" dirty="0"/>
              <a:t>加载特殊图像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即时</a:t>
            </a:r>
            <a:r>
              <a:rPr lang="zh-CN" altLang="zh-CN" dirty="0"/>
              <a:t>通信（通过</a:t>
            </a:r>
            <a:r>
              <a:rPr lang="en-US" altLang="zh-CN" dirty="0" err="1"/>
              <a:t>SocketIO</a:t>
            </a:r>
            <a:r>
              <a:rPr lang="zh-CN" altLang="zh-CN" dirty="0"/>
              <a:t>传输文本消息、通过</a:t>
            </a:r>
            <a:r>
              <a:rPr lang="en-US" altLang="zh-CN" dirty="0" err="1"/>
              <a:t>SocketIO</a:t>
            </a:r>
            <a:r>
              <a:rPr lang="zh-CN" altLang="zh-CN" dirty="0"/>
              <a:t>传输图片消息、利用</a:t>
            </a:r>
            <a:r>
              <a:rPr lang="en-US" altLang="zh-CN" dirty="0" err="1"/>
              <a:t>WebSocket</a:t>
            </a:r>
            <a:r>
              <a:rPr lang="zh-CN" altLang="zh-CN" dirty="0"/>
              <a:t>传输消息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最后</a:t>
            </a:r>
            <a:r>
              <a:rPr lang="zh-CN" altLang="zh-CN" dirty="0"/>
              <a:t>设计了一个实战项目 “仿微信的私聊和群聊”，在该项目的</a:t>
            </a:r>
            <a:r>
              <a:rPr lang="en-US" altLang="zh-CN" dirty="0"/>
              <a:t>App</a:t>
            </a:r>
            <a:r>
              <a:rPr lang="zh-CN" altLang="zh-CN" dirty="0"/>
              <a:t>编码中，综合运用了本章介绍的网络通信技术。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999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本章的学成目标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通过本章的学习，读者应该能够掌握</a:t>
            </a:r>
            <a:r>
              <a:rPr lang="zh-CN" altLang="zh-CN" dirty="0" smtClean="0"/>
              <a:t>以下</a:t>
            </a:r>
            <a:r>
              <a:rPr lang="en-US" altLang="zh-CN" dirty="0" smtClean="0"/>
              <a:t>4</a:t>
            </a:r>
            <a:r>
              <a:rPr lang="zh-CN" altLang="zh-CN" dirty="0" smtClean="0"/>
              <a:t>种</a:t>
            </a:r>
            <a:r>
              <a:rPr lang="zh-CN" altLang="zh-CN" dirty="0"/>
              <a:t>开发技能：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）学会几种多线程技术的用法。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）学会使用</a:t>
            </a:r>
            <a:r>
              <a:rPr lang="en-US" altLang="zh-CN" dirty="0" err="1"/>
              <a:t>okhttp</a:t>
            </a:r>
            <a:r>
              <a:rPr lang="zh-CN" altLang="zh-CN" dirty="0"/>
              <a:t>访问</a:t>
            </a:r>
            <a:r>
              <a:rPr lang="en-US" altLang="zh-CN" dirty="0"/>
              <a:t>HTTP</a:t>
            </a:r>
            <a:r>
              <a:rPr lang="zh-CN" altLang="zh-CN" dirty="0"/>
              <a:t>接口。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）学会使用</a:t>
            </a:r>
            <a:r>
              <a:rPr lang="en-US" altLang="zh-CN" dirty="0"/>
              <a:t>Glide</a:t>
            </a:r>
            <a:r>
              <a:rPr lang="zh-CN" altLang="zh-CN" dirty="0"/>
              <a:t>框架加载网络图片。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）学会使用</a:t>
            </a:r>
            <a:r>
              <a:rPr lang="en-US" altLang="zh-CN" dirty="0" err="1"/>
              <a:t>SocketIO</a:t>
            </a:r>
            <a:r>
              <a:rPr lang="zh-CN" altLang="zh-CN" dirty="0"/>
              <a:t>和</a:t>
            </a:r>
            <a:r>
              <a:rPr lang="en-US" altLang="zh-CN" dirty="0" err="1"/>
              <a:t>WebSocket</a:t>
            </a:r>
            <a:r>
              <a:rPr lang="zh-CN" altLang="zh-CN" dirty="0"/>
              <a:t>实现</a:t>
            </a:r>
            <a:r>
              <a:rPr lang="en-US" altLang="zh-CN" dirty="0"/>
              <a:t>Socket</a:t>
            </a:r>
            <a:r>
              <a:rPr lang="zh-CN" altLang="zh-CN" dirty="0"/>
              <a:t>通信。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604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zh-CN" dirty="0"/>
              <a:t>、借助</a:t>
            </a:r>
            <a:r>
              <a:rPr lang="en-US" altLang="zh-CN" dirty="0" err="1"/>
              <a:t>WebSocket</a:t>
            </a:r>
            <a:r>
              <a:rPr lang="zh-CN" altLang="zh-CN" dirty="0"/>
              <a:t>实现前后端的消息交互。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、综合运用网络通信技术实现一个社区交流</a:t>
            </a:r>
            <a:r>
              <a:rPr lang="en-US" altLang="zh-CN" dirty="0"/>
              <a:t>App</a:t>
            </a:r>
            <a:r>
              <a:rPr lang="zh-CN" altLang="zh-CN" dirty="0"/>
              <a:t>（仿微博的图文分享）。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、综合运用网络通信技术实现一个即时通信</a:t>
            </a:r>
            <a:r>
              <a:rPr lang="en-US" altLang="zh-CN" dirty="0"/>
              <a:t>App</a:t>
            </a:r>
            <a:r>
              <a:rPr lang="zh-CN" altLang="zh-CN"/>
              <a:t>（含私聊和群聊）。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85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Handler</a:t>
            </a:r>
            <a:r>
              <a:rPr lang="zh-CN" altLang="zh-CN" dirty="0" smtClean="0"/>
              <a:t>与</a:t>
            </a:r>
            <a:r>
              <a:rPr lang="zh-CN" altLang="en-US" dirty="0" smtClean="0"/>
              <a:t>消息处理有关的方法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/>
              <a:t>obtainMessage</a:t>
            </a:r>
            <a:r>
              <a:rPr lang="zh-CN" altLang="en-US" dirty="0"/>
              <a:t>：获取当前的消息对象。</a:t>
            </a:r>
          </a:p>
          <a:p>
            <a:r>
              <a:rPr lang="en-US" altLang="zh-CN" dirty="0" err="1"/>
              <a:t>sendMessage</a:t>
            </a:r>
            <a:r>
              <a:rPr lang="zh-CN" altLang="en-US" dirty="0"/>
              <a:t>：立即发送指定消息。</a:t>
            </a:r>
          </a:p>
          <a:p>
            <a:r>
              <a:rPr lang="en-US" altLang="zh-CN" dirty="0" err="1"/>
              <a:t>sendMessageDelayed</a:t>
            </a:r>
            <a:r>
              <a:rPr lang="zh-CN" altLang="en-US" dirty="0"/>
              <a:t>：延迟一段时间后发送指定消息。</a:t>
            </a:r>
          </a:p>
          <a:p>
            <a:r>
              <a:rPr lang="en-US" altLang="zh-CN" dirty="0" err="1"/>
              <a:t>sendMessageAtTime</a:t>
            </a:r>
            <a:r>
              <a:rPr lang="zh-CN" altLang="en-US" dirty="0"/>
              <a:t>：在设置的时间点发送指定消息。</a:t>
            </a:r>
          </a:p>
          <a:p>
            <a:r>
              <a:rPr lang="en-US" altLang="zh-CN" dirty="0" err="1"/>
              <a:t>sendEmptyMessage</a:t>
            </a:r>
            <a:r>
              <a:rPr lang="zh-CN" altLang="en-US" dirty="0"/>
              <a:t>：立即发送空消息。</a:t>
            </a:r>
          </a:p>
          <a:p>
            <a:r>
              <a:rPr lang="en-US" altLang="zh-CN" dirty="0" err="1"/>
              <a:t>sendEmptyMessageDelayed</a:t>
            </a:r>
            <a:r>
              <a:rPr lang="zh-CN" altLang="en-US" dirty="0"/>
              <a:t>：延迟一段时间后发送空消息。</a:t>
            </a:r>
          </a:p>
          <a:p>
            <a:r>
              <a:rPr lang="en-US" altLang="zh-CN" dirty="0" err="1"/>
              <a:t>sendEmptyMessageAtTime</a:t>
            </a:r>
            <a:r>
              <a:rPr lang="zh-CN" altLang="en-US" dirty="0"/>
              <a:t>：在设置的时间点发送空消息。</a:t>
            </a:r>
          </a:p>
          <a:p>
            <a:r>
              <a:rPr lang="en-US" altLang="zh-CN" dirty="0" err="1"/>
              <a:t>removeMessages</a:t>
            </a:r>
            <a:r>
              <a:rPr lang="zh-CN" altLang="en-US" dirty="0"/>
              <a:t>：从消息队列移除指定标识的消息。</a:t>
            </a:r>
          </a:p>
          <a:p>
            <a:r>
              <a:rPr lang="en-US" altLang="zh-CN" dirty="0" err="1"/>
              <a:t>hasMessages</a:t>
            </a:r>
            <a:r>
              <a:rPr lang="zh-CN" altLang="en-US" dirty="0"/>
              <a:t>：判断消息队列是否存在指定标识的消息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10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13.1.2  </a:t>
            </a:r>
            <a:r>
              <a:rPr lang="zh-CN" altLang="en-US" dirty="0"/>
              <a:t>通过</a:t>
            </a:r>
            <a:r>
              <a:rPr lang="en-US" altLang="zh-CN" dirty="0" err="1"/>
              <a:t>runOnUiThread</a:t>
            </a:r>
            <a:r>
              <a:rPr lang="zh-CN" altLang="en-US" dirty="0"/>
              <a:t>快速操纵界面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规定</a:t>
            </a:r>
            <a:r>
              <a:rPr lang="zh-CN" altLang="zh-CN" dirty="0" smtClean="0"/>
              <a:t>分</a:t>
            </a:r>
            <a:r>
              <a:rPr lang="zh-CN" altLang="zh-CN" dirty="0"/>
              <a:t>线程不能直接操纵</a:t>
            </a:r>
            <a:r>
              <a:rPr lang="zh-CN" altLang="zh-CN" dirty="0" smtClean="0"/>
              <a:t>界面。</a:t>
            </a:r>
            <a:endParaRPr lang="en-US" altLang="zh-CN" dirty="0" smtClean="0"/>
          </a:p>
          <a:p>
            <a:r>
              <a:rPr lang="zh-CN" altLang="zh-CN" dirty="0" smtClean="0"/>
              <a:t>如果</a:t>
            </a:r>
            <a:r>
              <a:rPr lang="zh-CN" altLang="zh-CN" dirty="0"/>
              <a:t>分线程想刷新界面，就得向</a:t>
            </a:r>
            <a:r>
              <a:rPr lang="zh-CN" altLang="zh-CN" dirty="0" smtClean="0"/>
              <a:t>处理器</a:t>
            </a:r>
            <a:r>
              <a:rPr lang="en-US" altLang="zh-CN" dirty="0"/>
              <a:t>Handler</a:t>
            </a:r>
            <a:r>
              <a:rPr lang="zh-CN" altLang="zh-CN" dirty="0" smtClean="0"/>
              <a:t>发送</a:t>
            </a:r>
            <a:r>
              <a:rPr lang="zh-CN" altLang="zh-CN" dirty="0"/>
              <a:t>消息，由处理器在</a:t>
            </a:r>
            <a:r>
              <a:rPr lang="en-US" altLang="zh-CN" dirty="0" err="1"/>
              <a:t>handleMessage</a:t>
            </a:r>
            <a:r>
              <a:rPr lang="zh-CN" altLang="zh-CN" dirty="0"/>
              <a:t>方法中操作控件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可是分线程与</a:t>
            </a:r>
            <a:r>
              <a:rPr lang="en-US" altLang="zh-CN" dirty="0" smtClean="0"/>
              <a:t>Handler</a:t>
            </a:r>
            <a:r>
              <a:rPr lang="zh-CN" altLang="en-US" dirty="0" smtClean="0"/>
              <a:t>之间的消息交互很繁琐。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18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runOnUiThread</a:t>
            </a:r>
            <a:r>
              <a:rPr lang="zh-CN" altLang="zh-CN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zh-CN" dirty="0"/>
              <a:t>提供了一种简单交互方式，分线程若想操纵界面控件，在线程内部调用</a:t>
            </a:r>
            <a:r>
              <a:rPr lang="en-US" altLang="zh-CN" dirty="0" err="1"/>
              <a:t>runOnUiThread</a:t>
            </a:r>
            <a:r>
              <a:rPr lang="zh-CN" altLang="zh-CN" dirty="0"/>
              <a:t>方法即</a:t>
            </a:r>
            <a:r>
              <a:rPr lang="zh-CN" altLang="zh-CN" dirty="0" smtClean="0"/>
              <a:t>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简化后</a:t>
            </a:r>
            <a:r>
              <a:rPr lang="zh-CN" altLang="en-US" dirty="0" smtClean="0"/>
              <a:t>的代码调用框架示例如下：</a:t>
            </a:r>
            <a:endParaRPr lang="en-US" altLang="zh-CN" dirty="0" smtClean="0"/>
          </a:p>
          <a:p>
            <a:pPr lvl="1"/>
            <a:r>
              <a:rPr lang="en-US" altLang="zh-CN" dirty="0"/>
              <a:t>// </a:t>
            </a:r>
            <a:r>
              <a:rPr lang="zh-CN" altLang="zh-CN" dirty="0"/>
              <a:t>回到主线程（</a:t>
            </a:r>
            <a:r>
              <a:rPr lang="en-US" altLang="zh-CN" dirty="0"/>
              <a:t>UI</a:t>
            </a:r>
            <a:r>
              <a:rPr lang="zh-CN" altLang="zh-CN" dirty="0"/>
              <a:t>线程）操纵界面</a:t>
            </a:r>
          </a:p>
          <a:p>
            <a:pPr lvl="1"/>
            <a:r>
              <a:rPr lang="en-US" altLang="zh-CN" dirty="0" err="1"/>
              <a:t>runOnUiThread</a:t>
            </a:r>
            <a:r>
              <a:rPr lang="en-US" altLang="zh-CN" dirty="0"/>
              <a:t>(() -&gt; {</a:t>
            </a:r>
            <a:endParaRPr lang="zh-CN" altLang="zh-CN" dirty="0"/>
          </a:p>
          <a:p>
            <a:pPr lvl="1"/>
            <a:r>
              <a:rPr lang="en-US" altLang="zh-CN" dirty="0"/>
              <a:t>    // </a:t>
            </a:r>
            <a:r>
              <a:rPr lang="zh-CN" altLang="zh-CN" dirty="0"/>
              <a:t>操作界面控件的代码放在这里</a:t>
            </a:r>
          </a:p>
          <a:p>
            <a:pPr lvl="1"/>
            <a:r>
              <a:rPr lang="en-US" altLang="zh-CN" dirty="0"/>
              <a:t>});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76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13.1.3  </a:t>
            </a:r>
            <a:r>
              <a:rPr lang="zh-CN" altLang="en-US" dirty="0"/>
              <a:t>工作管理器</a:t>
            </a:r>
            <a:r>
              <a:rPr lang="en-US" altLang="zh-CN" dirty="0" err="1"/>
              <a:t>WorkManager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Android11</a:t>
            </a:r>
            <a:r>
              <a:rPr lang="zh-CN" altLang="zh-CN" dirty="0" smtClean="0"/>
              <a:t>废弃了</a:t>
            </a:r>
            <a:r>
              <a:rPr lang="en-US" altLang="zh-CN" dirty="0" err="1" smtClean="0"/>
              <a:t>IntentService</a:t>
            </a:r>
            <a:r>
              <a:rPr lang="zh-CN" altLang="zh-CN" dirty="0" smtClean="0"/>
              <a:t>，</a:t>
            </a:r>
            <a:r>
              <a:rPr lang="zh-CN" altLang="zh-CN" dirty="0"/>
              <a:t>对于后台的异步服务，官方建议改为使用工作管理器</a:t>
            </a:r>
            <a:r>
              <a:rPr lang="en-US" altLang="zh-CN" dirty="0" err="1"/>
              <a:t>WorkManager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对于</a:t>
            </a:r>
            <a:r>
              <a:rPr lang="en-US" altLang="zh-CN" dirty="0" smtClean="0"/>
              <a:t>Android13.0</a:t>
            </a:r>
            <a:r>
              <a:rPr lang="zh-CN" altLang="zh-CN" dirty="0"/>
              <a:t>或更高版本的系统</a:t>
            </a:r>
            <a:r>
              <a:rPr lang="zh-CN" altLang="zh-CN" dirty="0" smtClean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WorkManager</a:t>
            </a:r>
            <a:r>
              <a:rPr lang="zh-CN" altLang="zh-CN" dirty="0" smtClean="0"/>
              <a:t>通过</a:t>
            </a:r>
            <a:r>
              <a:rPr lang="en-US" altLang="zh-CN" dirty="0" err="1"/>
              <a:t>JobScheduler</a:t>
            </a:r>
            <a:r>
              <a:rPr lang="zh-CN" altLang="zh-CN" dirty="0"/>
              <a:t>完成后台任务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对于</a:t>
            </a:r>
            <a:r>
              <a:rPr lang="en-US" altLang="zh-CN" dirty="0" smtClean="0"/>
              <a:t>Android13.0</a:t>
            </a:r>
            <a:r>
              <a:rPr lang="zh-CN" altLang="zh-CN" dirty="0"/>
              <a:t>以下版本的系统（不含</a:t>
            </a:r>
            <a:r>
              <a:rPr lang="en-US" altLang="zh-CN" dirty="0" smtClean="0"/>
              <a:t>Android13.0</a:t>
            </a:r>
            <a:r>
              <a:rPr lang="zh-CN" altLang="zh-CN" dirty="0" smtClean="0"/>
              <a:t>），</a:t>
            </a:r>
            <a:r>
              <a:rPr lang="en-US" altLang="zh-CN" dirty="0"/>
              <a:t> </a:t>
            </a:r>
            <a:r>
              <a:rPr lang="en-US" altLang="zh-CN" dirty="0" err="1"/>
              <a:t>WorkManager</a:t>
            </a:r>
            <a:r>
              <a:rPr lang="zh-CN" altLang="zh-CN" dirty="0" smtClean="0"/>
              <a:t>通过</a:t>
            </a:r>
            <a:r>
              <a:rPr lang="en-US" altLang="zh-CN" dirty="0" err="1"/>
              <a:t>AlarmManager</a:t>
            </a:r>
            <a:r>
              <a:rPr lang="zh-CN" altLang="zh-CN" dirty="0"/>
              <a:t>和广播接收器组合完成后台任务。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971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3851</Words>
  <Application>Microsoft Office PowerPoint</Application>
  <PresentationFormat>宽屏</PresentationFormat>
  <Paragraphs>303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2" baseType="lpstr">
      <vt:lpstr>宋体</vt:lpstr>
      <vt:lpstr>Arial</vt:lpstr>
      <vt:lpstr>Calibri</vt:lpstr>
      <vt:lpstr>Calibri Light</vt:lpstr>
      <vt:lpstr>Office 主题</vt:lpstr>
      <vt:lpstr>第13章  网络通信</vt:lpstr>
      <vt:lpstr>本章简介</vt:lpstr>
      <vt:lpstr>本章目录</vt:lpstr>
      <vt:lpstr>13.1  多线程</vt:lpstr>
      <vt:lpstr>13.1.1  分线程通过Handler操作界面</vt:lpstr>
      <vt:lpstr>Handler与消息处理有关的方法</vt:lpstr>
      <vt:lpstr>13.1.2  通过runOnUiThread快速操纵界面</vt:lpstr>
      <vt:lpstr>runOnUiThread方法</vt:lpstr>
      <vt:lpstr>13.1.3  工作管理器WorkManager</vt:lpstr>
      <vt:lpstr>工作任务的启动步骤</vt:lpstr>
      <vt:lpstr>13.2  HTTP访问</vt:lpstr>
      <vt:lpstr>13.2.1  移动数据格式JSON</vt:lpstr>
      <vt:lpstr>JSON串的基本格式定义</vt:lpstr>
      <vt:lpstr>JSON解析工具的用法</vt:lpstr>
      <vt:lpstr>使用Gson库简化JSON串的操作</vt:lpstr>
      <vt:lpstr>13.2.2  通过okhttp调用HTTP接口</vt:lpstr>
      <vt:lpstr>Okhttp的GET请求</vt:lpstr>
      <vt:lpstr>Okhttp的POST请求</vt:lpstr>
      <vt:lpstr>Okhttp的POST请求效果</vt:lpstr>
      <vt:lpstr>13.2.3  使用okhttp下载和上传文件</vt:lpstr>
      <vt:lpstr>Okhttp下载文件的效果图</vt:lpstr>
      <vt:lpstr>Okhttp上传文件</vt:lpstr>
      <vt:lpstr>Okhttp上传文件的效果图</vt:lpstr>
      <vt:lpstr>13.3  图片加载框架Glide</vt:lpstr>
      <vt:lpstr>13.3.1  使用Glide加载网络图片</vt:lpstr>
      <vt:lpstr>Glide的基本参数说明</vt:lpstr>
      <vt:lpstr>Glide加载网络图片的演示效果</vt:lpstr>
      <vt:lpstr>FIT_XY模式下加载图片的演示效果</vt:lpstr>
      <vt:lpstr>13.3.2  利用Glide实现图片的三级缓存</vt:lpstr>
      <vt:lpstr>图片加载的三级缓存机制流程图</vt:lpstr>
      <vt:lpstr>Glide的缓存参数设置方法</vt:lpstr>
      <vt:lpstr>Glide利用缓存机制加载图片的演示效果</vt:lpstr>
      <vt:lpstr>13.3.3  使用Glide加载特殊图像</vt:lpstr>
      <vt:lpstr>Glide加载网络视频封面的演示效果</vt:lpstr>
      <vt:lpstr>13.4  即时通信</vt:lpstr>
      <vt:lpstr>13.4.1  通过SocketIO传输文本消息</vt:lpstr>
      <vt:lpstr>SocketIO的用法</vt:lpstr>
      <vt:lpstr>双向Socket通信的App消息收发流程</vt:lpstr>
      <vt:lpstr>SocketIO传输文本的效果</vt:lpstr>
      <vt:lpstr>13.4.2  通过SocketIO传输图片消息</vt:lpstr>
      <vt:lpstr>SocketIO传输图片的效果</vt:lpstr>
      <vt:lpstr>13.4.3  利用WebSocket传输消息</vt:lpstr>
      <vt:lpstr>WebSocket的优势</vt:lpstr>
      <vt:lpstr>如何使用WebSocket</vt:lpstr>
      <vt:lpstr>WebSocket传输消息的效果</vt:lpstr>
      <vt:lpstr>13.5  实战项目：仿微信的私聊和群聊</vt:lpstr>
      <vt:lpstr>13.5.1  需求描述</vt:lpstr>
      <vt:lpstr>微信聊天的效果图</vt:lpstr>
      <vt:lpstr>13.5.2  功能分析</vt:lpstr>
      <vt:lpstr>即时通信工具用到的技术</vt:lpstr>
      <vt:lpstr>仿微信聊天的例程介绍</vt:lpstr>
      <vt:lpstr>13.5.3  效果展示</vt:lpstr>
      <vt:lpstr>私聊的效果图</vt:lpstr>
      <vt:lpstr>群聊的效果图</vt:lpstr>
      <vt:lpstr>13.6  小结</vt:lpstr>
      <vt:lpstr>本章的学成目标</vt:lpstr>
      <vt:lpstr>动手练习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111</cp:revision>
  <dcterms:created xsi:type="dcterms:W3CDTF">2020-09-05T11:14:52Z</dcterms:created>
  <dcterms:modified xsi:type="dcterms:W3CDTF">2022-06-12T09:48:48Z</dcterms:modified>
</cp:coreProperties>
</file>